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63"/>
  </p:notesMasterIdLst>
  <p:sldIdLst>
    <p:sldId id="256" r:id="rId2"/>
    <p:sldId id="259" r:id="rId3"/>
    <p:sldId id="262" r:id="rId4"/>
    <p:sldId id="263" r:id="rId5"/>
    <p:sldId id="264" r:id="rId6"/>
    <p:sldId id="265" r:id="rId7"/>
    <p:sldId id="266" r:id="rId8"/>
    <p:sldId id="2147472483" r:id="rId9"/>
    <p:sldId id="267" r:id="rId10"/>
    <p:sldId id="2147472486" r:id="rId11"/>
    <p:sldId id="2147472487" r:id="rId12"/>
    <p:sldId id="2147472488" r:id="rId13"/>
    <p:sldId id="2147472489" r:id="rId14"/>
    <p:sldId id="2147472490" r:id="rId15"/>
    <p:sldId id="2147472491" r:id="rId16"/>
    <p:sldId id="2147472492" r:id="rId17"/>
    <p:sldId id="2147472493" r:id="rId18"/>
    <p:sldId id="279" r:id="rId19"/>
    <p:sldId id="2147472494" r:id="rId20"/>
    <p:sldId id="2147472495" r:id="rId21"/>
    <p:sldId id="2147472496" r:id="rId22"/>
    <p:sldId id="2147472497" r:id="rId23"/>
    <p:sldId id="2147472498" r:id="rId24"/>
    <p:sldId id="437" r:id="rId25"/>
    <p:sldId id="438" r:id="rId26"/>
    <p:sldId id="439" r:id="rId27"/>
    <p:sldId id="2147472499" r:id="rId28"/>
    <p:sldId id="440" r:id="rId29"/>
    <p:sldId id="443" r:id="rId30"/>
    <p:sldId id="370" r:id="rId31"/>
    <p:sldId id="444" r:id="rId32"/>
    <p:sldId id="2147472501" r:id="rId33"/>
    <p:sldId id="2147472502" r:id="rId34"/>
    <p:sldId id="2147472503" r:id="rId35"/>
    <p:sldId id="2147472504" r:id="rId36"/>
    <p:sldId id="2147472505" r:id="rId37"/>
    <p:sldId id="2147472506" r:id="rId38"/>
    <p:sldId id="2147472507" r:id="rId39"/>
    <p:sldId id="2147472500" r:id="rId40"/>
    <p:sldId id="441" r:id="rId41"/>
    <p:sldId id="2147472508" r:id="rId42"/>
    <p:sldId id="2147472509" r:id="rId43"/>
    <p:sldId id="2147472510" r:id="rId44"/>
    <p:sldId id="2147472511" r:id="rId45"/>
    <p:sldId id="2147472512" r:id="rId46"/>
    <p:sldId id="447" r:id="rId47"/>
    <p:sldId id="2147472513" r:id="rId48"/>
    <p:sldId id="2147472514" r:id="rId49"/>
    <p:sldId id="2147472515" r:id="rId50"/>
    <p:sldId id="2147472516" r:id="rId51"/>
    <p:sldId id="448" r:id="rId52"/>
    <p:sldId id="449" r:id="rId53"/>
    <p:sldId id="450" r:id="rId54"/>
    <p:sldId id="451" r:id="rId55"/>
    <p:sldId id="452" r:id="rId56"/>
    <p:sldId id="453" r:id="rId57"/>
    <p:sldId id="454" r:id="rId58"/>
    <p:sldId id="455" r:id="rId59"/>
    <p:sldId id="2147472517" r:id="rId60"/>
    <p:sldId id="456" r:id="rId61"/>
    <p:sldId id="457" r:id="rId62"/>
    <p:sldId id="458" r:id="rId63"/>
    <p:sldId id="459" r:id="rId64"/>
    <p:sldId id="2147472519" r:id="rId65"/>
    <p:sldId id="2147472518" r:id="rId66"/>
    <p:sldId id="2147472521" r:id="rId67"/>
    <p:sldId id="2147472522" r:id="rId68"/>
    <p:sldId id="336" r:id="rId69"/>
    <p:sldId id="394" r:id="rId70"/>
    <p:sldId id="396" r:id="rId71"/>
    <p:sldId id="303" r:id="rId72"/>
    <p:sldId id="555" r:id="rId73"/>
    <p:sldId id="556" r:id="rId74"/>
    <p:sldId id="273" r:id="rId75"/>
    <p:sldId id="369" r:id="rId76"/>
    <p:sldId id="371" r:id="rId77"/>
    <p:sldId id="2147472524" r:id="rId78"/>
    <p:sldId id="2147472525" r:id="rId79"/>
    <p:sldId id="407" r:id="rId80"/>
    <p:sldId id="408" r:id="rId81"/>
    <p:sldId id="372" r:id="rId82"/>
    <p:sldId id="621" r:id="rId83"/>
    <p:sldId id="2147472561" r:id="rId84"/>
    <p:sldId id="622" r:id="rId85"/>
    <p:sldId id="558" r:id="rId86"/>
    <p:sldId id="559" r:id="rId87"/>
    <p:sldId id="277" r:id="rId88"/>
    <p:sldId id="2147472526" r:id="rId89"/>
    <p:sldId id="442" r:id="rId90"/>
    <p:sldId id="285" r:id="rId91"/>
    <p:sldId id="2147472527" r:id="rId92"/>
    <p:sldId id="2147472528" r:id="rId93"/>
    <p:sldId id="446" r:id="rId94"/>
    <p:sldId id="2147472529" r:id="rId95"/>
    <p:sldId id="286" r:id="rId96"/>
    <p:sldId id="2147472530" r:id="rId97"/>
    <p:sldId id="2147472531" r:id="rId98"/>
    <p:sldId id="2147472532" r:id="rId99"/>
    <p:sldId id="2147472534" r:id="rId100"/>
    <p:sldId id="2147472535" r:id="rId101"/>
    <p:sldId id="2147472536" r:id="rId102"/>
    <p:sldId id="2147472537" r:id="rId103"/>
    <p:sldId id="460" r:id="rId104"/>
    <p:sldId id="2147472538" r:id="rId105"/>
    <p:sldId id="2147472539" r:id="rId106"/>
    <p:sldId id="2147472557" r:id="rId107"/>
    <p:sldId id="2147472558" r:id="rId108"/>
    <p:sldId id="2147472559" r:id="rId109"/>
    <p:sldId id="2147472560" r:id="rId110"/>
    <p:sldId id="2147472549" r:id="rId111"/>
    <p:sldId id="589" r:id="rId112"/>
    <p:sldId id="312" r:id="rId113"/>
    <p:sldId id="314" r:id="rId114"/>
    <p:sldId id="316" r:id="rId115"/>
    <p:sldId id="317" r:id="rId116"/>
    <p:sldId id="318" r:id="rId117"/>
    <p:sldId id="2147472542" r:id="rId118"/>
    <p:sldId id="2147472543" r:id="rId119"/>
    <p:sldId id="2147472544" r:id="rId120"/>
    <p:sldId id="322" r:id="rId121"/>
    <p:sldId id="2147472545" r:id="rId122"/>
    <p:sldId id="2147472546" r:id="rId123"/>
    <p:sldId id="2147472547" r:id="rId124"/>
    <p:sldId id="2147472548" r:id="rId125"/>
    <p:sldId id="623" r:id="rId126"/>
    <p:sldId id="2147472551" r:id="rId127"/>
    <p:sldId id="624" r:id="rId128"/>
    <p:sldId id="625" r:id="rId129"/>
    <p:sldId id="626" r:id="rId130"/>
    <p:sldId id="389" r:id="rId131"/>
    <p:sldId id="323" r:id="rId132"/>
    <p:sldId id="528" r:id="rId133"/>
    <p:sldId id="575" r:id="rId134"/>
    <p:sldId id="576" r:id="rId135"/>
    <p:sldId id="577" r:id="rId136"/>
    <p:sldId id="578" r:id="rId137"/>
    <p:sldId id="579" r:id="rId138"/>
    <p:sldId id="2147472552" r:id="rId139"/>
    <p:sldId id="327" r:id="rId140"/>
    <p:sldId id="526" r:id="rId141"/>
    <p:sldId id="527" r:id="rId142"/>
    <p:sldId id="529" r:id="rId143"/>
    <p:sldId id="532" r:id="rId144"/>
    <p:sldId id="328" r:id="rId145"/>
    <p:sldId id="2147472550" r:id="rId146"/>
    <p:sldId id="2147472553" r:id="rId147"/>
    <p:sldId id="330" r:id="rId148"/>
    <p:sldId id="331" r:id="rId149"/>
    <p:sldId id="332" r:id="rId150"/>
    <p:sldId id="2147472554" r:id="rId151"/>
    <p:sldId id="2147472555" r:id="rId152"/>
    <p:sldId id="536" r:id="rId153"/>
    <p:sldId id="537" r:id="rId154"/>
    <p:sldId id="538" r:id="rId155"/>
    <p:sldId id="539" r:id="rId156"/>
    <p:sldId id="540" r:id="rId157"/>
    <p:sldId id="541" r:id="rId158"/>
    <p:sldId id="542" r:id="rId159"/>
    <p:sldId id="2147472556" r:id="rId160"/>
    <p:sldId id="2147472485" r:id="rId161"/>
    <p:sldId id="517" r:id="rId162"/>
  </p:sldIdLst>
  <p:sldSz cx="9144000" cy="5143500" type="screen16x9"/>
  <p:notesSz cx="6858000" cy="9144000"/>
  <p:embeddedFontLst>
    <p:embeddedFont>
      <p:font typeface="Calibri" panose="020F0502020204030204" pitchFamily="34" charset="0"/>
      <p:regular r:id="rId164"/>
      <p:bold r:id="rId165"/>
      <p:italic r:id="rId166"/>
      <p:boldItalic r:id="rId167"/>
    </p:embeddedFont>
    <p:embeddedFont>
      <p:font typeface="Helvetica Neue Light" panose="020B0604020202020204" charset="0"/>
      <p:regular r:id="rId168"/>
      <p:bold r:id="rId169"/>
      <p:italic r:id="rId170"/>
      <p:boldItalic r:id="rId171"/>
    </p:embeddedFont>
    <p:embeddedFont>
      <p:font typeface="Montserrat" panose="00000500000000000000" pitchFamily="2" charset="0"/>
      <p:regular r:id="rId172"/>
      <p:bold r:id="rId173"/>
      <p:italic r:id="rId174"/>
      <p:boldItalic r:id="rId175"/>
    </p:embeddedFont>
    <p:embeddedFont>
      <p:font typeface="Montserrat Medium" panose="00000600000000000000" pitchFamily="2" charset="0"/>
      <p:regular r:id="rId176"/>
      <p:bold r:id="rId177"/>
      <p:italic r:id="rId178"/>
      <p:boldItalic r:id="rId179"/>
    </p:embeddedFont>
    <p:embeddedFont>
      <p:font typeface="open sans" panose="020B0606030504020204" pitchFamily="34" charset="0"/>
      <p:regular r:id="rId180"/>
      <p:bold r:id="rId181"/>
      <p:italic r:id="rId182"/>
      <p:boldItalic r:id="rId1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6"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8027" autoAdjust="0"/>
  </p:normalViewPr>
  <p:slideViewPr>
    <p:cSldViewPr snapToGrid="0">
      <p:cViewPr varScale="1">
        <p:scale>
          <a:sx n="93" d="100"/>
          <a:sy n="93" d="100"/>
        </p:scale>
        <p:origin x="1154"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9.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97" Type="http://schemas.openxmlformats.org/officeDocument/2006/relationships/commentAuthors" Target="commentAuthor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5.fntdata"/><Relationship Id="rId30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98"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1.fntdata"/><Relationship Id="rId179"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fntdata"/><Relationship Id="rId16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7.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3.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96" Type="http://customschemas.google.com/relationships/presentationmetadata" Target="metadata"/><Relationship Id="rId300"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dirty="0">
                <a:solidFill>
                  <a:srgbClr val="404040"/>
                </a:solidFill>
                <a:latin typeface="Calibri"/>
                <a:ea typeface="Calibri"/>
                <a:cs typeface="Calibri"/>
                <a:sym typeface="Calibri"/>
              </a:rPr>
              <a:t>Mandatory</a:t>
            </a:r>
            <a:r>
              <a:rPr lang="en-US"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dirty="0">
                <a:solidFill>
                  <a:srgbClr val="404040"/>
                </a:solidFill>
                <a:latin typeface="Calibri"/>
                <a:ea typeface="Calibri"/>
                <a:cs typeface="Calibri"/>
                <a:sym typeface="Calibri"/>
              </a:rPr>
              <a:t>ACTION</a:t>
            </a:r>
            <a:r>
              <a:rPr lang="en-US" sz="1200" dirty="0">
                <a:solidFill>
                  <a:srgbClr val="404040"/>
                </a:solidFill>
                <a:latin typeface="Calibri"/>
                <a:ea typeface="Calibri"/>
                <a:cs typeface="Calibri"/>
                <a:sym typeface="Calibri"/>
              </a:rPr>
              <a:t>: Adjust title to fit your course.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8791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735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0202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6165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728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401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7056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377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39" name="Google Shape;43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Several frameworks supported – unittest, </a:t>
            </a:r>
            <a:r>
              <a:rPr lang="en-US" dirty="0" err="1"/>
              <a:t>pytest</a:t>
            </a:r>
            <a:r>
              <a:rPr lang="en-US" dirty="0"/>
              <a:t>, nose/nose2</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709044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dirty="0">
                <a:latin typeface="Calibri"/>
                <a:ea typeface="Calibri"/>
                <a:cs typeface="Calibri"/>
                <a:sym typeface="Calibri"/>
              </a:rPr>
              <a:t>INSTRUCTOR NOTES:</a:t>
            </a:r>
            <a:endParaRPr dirty="0">
              <a:latin typeface="Calibri"/>
              <a:ea typeface="Calibri"/>
              <a:cs typeface="Calibri"/>
              <a:sym typeface="Calibri"/>
            </a:endParaRPr>
          </a:p>
          <a:p>
            <a:pPr marL="158750" lvl="0" indent="0" algn="l" rtl="0">
              <a:lnSpc>
                <a:spcPct val="100000"/>
              </a:lnSpc>
              <a:spcBef>
                <a:spcPts val="0"/>
              </a:spcBef>
              <a:spcAft>
                <a:spcPts val="0"/>
              </a:spcAft>
              <a:buSzPts val="1100"/>
              <a:buNone/>
            </a:pPr>
            <a:endParaRPr b="1" dirty="0">
              <a:latin typeface="Calibri"/>
              <a:ea typeface="Calibri"/>
              <a:cs typeface="Calibri"/>
              <a:sym typeface="Calibri"/>
            </a:endParaRPr>
          </a:p>
          <a:p>
            <a:pPr marL="158750" lvl="0" indent="0" algn="l" rtl="0">
              <a:lnSpc>
                <a:spcPct val="100000"/>
              </a:lnSpc>
              <a:spcBef>
                <a:spcPts val="0"/>
              </a:spcBef>
              <a:spcAft>
                <a:spcPts val="0"/>
              </a:spcAft>
              <a:buSzPts val="1100"/>
              <a:buNone/>
            </a:pPr>
            <a:endParaRPr b="1" dirty="0">
              <a:latin typeface="Calibri"/>
              <a:ea typeface="Calibri"/>
              <a:cs typeface="Calibri"/>
              <a:sym typeface="Calibri"/>
            </a:endParaRPr>
          </a:p>
          <a:p>
            <a:pPr marL="158750" lvl="0" indent="0" algn="l" rtl="0">
              <a:lnSpc>
                <a:spcPct val="100000"/>
              </a:lnSpc>
              <a:spcBef>
                <a:spcPts val="0"/>
              </a:spcBef>
              <a:spcAft>
                <a:spcPts val="0"/>
              </a:spcAft>
              <a:buSzPts val="1100"/>
              <a:buNone/>
            </a:pPr>
            <a:endParaRPr b="1" dirty="0">
              <a:latin typeface="Calibri"/>
              <a:ea typeface="Calibri"/>
              <a:cs typeface="Calibri"/>
              <a:sym typeface="Calibri"/>
            </a:endParaRPr>
          </a:p>
          <a:p>
            <a:pPr marL="158750" lvl="0" indent="0" algn="l" rtl="0">
              <a:lnSpc>
                <a:spcPct val="100000"/>
              </a:lnSpc>
              <a:spcBef>
                <a:spcPts val="0"/>
              </a:spcBef>
              <a:spcAft>
                <a:spcPts val="0"/>
              </a:spcAft>
              <a:buSzPts val="1100"/>
              <a:buNone/>
            </a:pPr>
            <a:endParaRPr b="1" dirty="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dirty="0">
                <a:solidFill>
                  <a:srgbClr val="404040"/>
                </a:solidFill>
                <a:latin typeface="Calibri"/>
                <a:ea typeface="Calibri"/>
                <a:cs typeface="Calibri"/>
                <a:sym typeface="Calibri"/>
              </a:rPr>
              <a:t>REVIEWER COMMENTS:</a:t>
            </a:r>
            <a:endParaRPr b="1" dirty="0">
              <a:latin typeface="Calibri"/>
              <a:ea typeface="Calibri"/>
              <a:cs typeface="Calibri"/>
              <a:sym typeface="Calibri"/>
            </a:endParaRPr>
          </a:p>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1510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dirty="0"/>
          </a:p>
        </p:txBody>
      </p:sp>
    </p:spTree>
    <p:extLst>
      <p:ext uri="{BB962C8B-B14F-4D97-AF65-F5344CB8AC3E}">
        <p14:creationId xmlns:p14="http://schemas.microsoft.com/office/powerpoint/2010/main" val="3918437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1787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6778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280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dirty="0">
                <a:solidFill>
                  <a:schemeClr val="dk1"/>
                </a:solidFill>
                <a:latin typeface="Calibri"/>
                <a:ea typeface="Calibri"/>
                <a:cs typeface="Calibri"/>
                <a:sym typeface="Calibri"/>
              </a:rPr>
              <a:t>Mandatory</a:t>
            </a:r>
            <a:endParaRPr sz="1200"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dirty="0">
                <a:solidFill>
                  <a:schemeClr val="dk1"/>
                </a:solidFill>
                <a:latin typeface="Calibri"/>
                <a:ea typeface="Calibri"/>
                <a:cs typeface="Calibri"/>
                <a:sym typeface="Calibri"/>
              </a:rPr>
              <a:t>Script:</a:t>
            </a:r>
            <a:r>
              <a:rPr lang="en-US" sz="1200" dirty="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dirty="0">
                <a:solidFill>
                  <a:schemeClr val="dk1"/>
                </a:solidFill>
                <a:latin typeface="Calibri"/>
                <a:ea typeface="Calibri"/>
                <a:cs typeface="Calibri"/>
                <a:sym typeface="Calibri"/>
              </a:rPr>
            </a:br>
            <a:br>
              <a:rPr lang="en-US" sz="1200" dirty="0">
                <a:solidFill>
                  <a:schemeClr val="dk1"/>
                </a:solidFill>
                <a:latin typeface="Calibri"/>
                <a:ea typeface="Calibri"/>
                <a:cs typeface="Calibri"/>
                <a:sym typeface="Calibri"/>
              </a:rPr>
            </a:br>
            <a:r>
              <a:rPr lang="en-US" sz="1200" dirty="0">
                <a:solidFill>
                  <a:schemeClr val="dk1"/>
                </a:solidFill>
                <a:latin typeface="Calibri"/>
                <a:ea typeface="Calibri"/>
                <a:cs typeface="Calibri"/>
                <a:sym typeface="Calibri"/>
              </a:rPr>
              <a:t>Also, I want to demonstrate the timer and confirm that everyone can see it. </a:t>
            </a:r>
            <a:r>
              <a:rPr lang="en-US" sz="1200" dirty="0" err="1">
                <a:solidFill>
                  <a:schemeClr val="dk1"/>
                </a:solidFill>
                <a:latin typeface="Calibri"/>
                <a:ea typeface="Calibri"/>
                <a:cs typeface="Calibri"/>
                <a:sym typeface="Calibri"/>
              </a:rPr>
              <a:t>EggTimer</a:t>
            </a:r>
            <a:r>
              <a:rPr lang="en-US" sz="1200" dirty="0">
                <a:solidFill>
                  <a:schemeClr val="dk1"/>
                </a:solidFill>
                <a:latin typeface="Calibri"/>
                <a:ea typeface="Calibri"/>
                <a:cs typeface="Calibri"/>
                <a:sym typeface="Calibri"/>
              </a:rPr>
              <a:t> is a good timer - https://e.ggtimer.com/</a:t>
            </a:r>
            <a:endParaRPr sz="1200" b="1" dirty="0">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Requires decoration as a class method (@classmethod) – called on class vs instance of class (like static)</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4032072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4318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7741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Requires decoration as a class method (@classmethod) – called on class vs instance of class (like static)</a:t>
            </a:r>
          </a:p>
          <a:p>
            <a:pPr marL="158750" indent="0">
              <a:buNone/>
            </a:pPr>
            <a:endParaRPr lang="en-US" dirty="0"/>
          </a:p>
        </p:txBody>
      </p:sp>
    </p:spTree>
    <p:extLst>
      <p:ext uri="{BB962C8B-B14F-4D97-AF65-F5344CB8AC3E}">
        <p14:creationId xmlns:p14="http://schemas.microsoft.com/office/powerpoint/2010/main" val="1579782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1725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87344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879180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1626695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63189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dirty="0">
                <a:solidFill>
                  <a:schemeClr val="dk1"/>
                </a:solidFill>
                <a:latin typeface="Calibri"/>
                <a:ea typeface="Calibri"/>
                <a:cs typeface="Calibri"/>
                <a:sym typeface="Calibri"/>
              </a:rPr>
              <a:t>Mandatory</a:t>
            </a:r>
            <a:endParaRPr sz="1200"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sz="1200" b="1" dirty="0">
                <a:solidFill>
                  <a:schemeClr val="dk1"/>
                </a:solidFill>
                <a:latin typeface="Calibri"/>
                <a:ea typeface="Calibri"/>
                <a:cs typeface="Calibri"/>
                <a:sym typeface="Calibri"/>
              </a:rPr>
              <a:t>ACTION</a:t>
            </a:r>
            <a:r>
              <a:rPr lang="en-US" sz="1200" dirty="0">
                <a:solidFill>
                  <a:schemeClr val="dk1"/>
                </a:solidFill>
                <a:latin typeface="Calibri"/>
                <a:ea typeface="Calibri"/>
                <a:cs typeface="Calibri"/>
                <a:sym typeface="Calibri"/>
              </a:rPr>
              <a:t>: Adjust objectives to fit your course.</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dirty="0">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dirty="0">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dirty="0"/>
              <a:t>__init__.py is what really defines a Python package as a package</a:t>
            </a:r>
            <a:endParaRPr dirty="0"/>
          </a:p>
        </p:txBody>
      </p:sp>
    </p:spTree>
    <p:extLst>
      <p:ext uri="{BB962C8B-B14F-4D97-AF65-F5344CB8AC3E}">
        <p14:creationId xmlns:p14="http://schemas.microsoft.com/office/powerpoint/2010/main" val="1185084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1429331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9" name="Google Shape;2279;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Can include a brief discussion of </a:t>
            </a:r>
            <a:r>
              <a:rPr lang="en-US" dirty="0" err="1"/>
              <a:t>expectedFailure</a:t>
            </a:r>
            <a:r>
              <a:rPr lang="en-US" dirty="0"/>
              <a:t> decorator – but encourage that participants fix the test (or delete) rather than allowing to go on failing for an extended period of time</a:t>
            </a:r>
            <a:endParaRPr dirty="0"/>
          </a:p>
        </p:txBody>
      </p:sp>
    </p:spTree>
    <p:extLst>
      <p:ext uri="{BB962C8B-B14F-4D97-AF65-F5344CB8AC3E}">
        <p14:creationId xmlns:p14="http://schemas.microsoft.com/office/powerpoint/2010/main" val="3654006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2339222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45373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906199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286" name="Google Shape;228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Often use the term “mocking” but the concept is more nuanced</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9" name="Google Shape;2299;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Walkthrough https://github.com/KernelGamut32/capital_group_edge_la_public/tree/main/demos/week02/mocks</a:t>
            </a:r>
            <a:endParaRPr dirty="0"/>
          </a:p>
        </p:txBody>
      </p:sp>
    </p:spTree>
    <p:extLst>
      <p:ext uri="{BB962C8B-B14F-4D97-AF65-F5344CB8AC3E}">
        <p14:creationId xmlns:p14="http://schemas.microsoft.com/office/powerpoint/2010/main" val="30097714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49" name="Google Shape;234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 Ask about programming language most familiar with</a:t>
            </a:r>
            <a:endParaRPr sz="1200" b="0" dirty="0">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44410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881563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5" name="Google Shape;3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3081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2707817a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85" name="Google Shape;185;g72707817a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We’ll discuss the other Cloud options more in Week 3</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What are virtual machines? Virtual (vs. physical) computers built using images that support independent execution of and interaction with an instance built from the image and running against a “slice” of the physical host’s resources. Multiple VM instances can be run on the same physical host at the same time and are managed by a program called a hypervisor.</a:t>
            </a:r>
          </a:p>
          <a:p>
            <a:pPr marL="0" lvl="0" indent="0" algn="l" rtl="0">
              <a:spcBef>
                <a:spcPts val="0"/>
              </a:spcBef>
              <a:spcAft>
                <a:spcPts val="0"/>
              </a:spcAft>
              <a:buClr>
                <a:schemeClr val="dk1"/>
              </a:buClr>
              <a:buSzPts val="14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b="0" dirty="0"/>
              <a:t>Containers are isolated from one another at the OS process layer (vs VM’s which are isolated at the hardware abstraction layer)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2782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2254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17408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Conway’s Law</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new customer operation with initial deposit – those operations need to happen </a:t>
            </a:r>
            <a:r>
              <a:rPr lang="en-US" dirty="0" err="1"/>
              <a:t>transactionally</a:t>
            </a: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012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dirty="0">
                <a:solidFill>
                  <a:schemeClr val="dk1"/>
                </a:solidFill>
                <a:latin typeface="Calibri"/>
                <a:ea typeface="Calibri"/>
                <a:cs typeface="Calibri"/>
                <a:sym typeface="Calibri"/>
              </a:rPr>
              <a:t>Mandatory</a:t>
            </a:r>
            <a:endParaRPr sz="1200"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dirty="0">
                <a:solidFill>
                  <a:srgbClr val="404040"/>
                </a:solidFill>
                <a:latin typeface="Calibri"/>
                <a:ea typeface="Calibri"/>
                <a:cs typeface="Calibri"/>
                <a:sym typeface="Calibri"/>
              </a:rPr>
              <a:t>ACTION</a:t>
            </a:r>
            <a:r>
              <a:rPr lang="en-US" sz="1200" dirty="0">
                <a:solidFill>
                  <a:srgbClr val="404040"/>
                </a:solidFill>
                <a:latin typeface="Calibri"/>
                <a:ea typeface="Calibri"/>
                <a:cs typeface="Calibri"/>
                <a:sym typeface="Calibri"/>
              </a:rPr>
              <a:t>: Adjust bullets as per your course. </a:t>
            </a:r>
            <a:endParaRPr sz="1200"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In this section, discuss the structure of the course—exercises, labs, etc.</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Also, discuss any resources students will be using.</a:t>
            </a: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37983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615267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here is technically A since registry is a superset of </a:t>
            </a:r>
            <a:r>
              <a:rPr lang="en-US" dirty="0" err="1"/>
              <a:t>Dockerhub</a:t>
            </a:r>
            <a:r>
              <a:rPr lang="en-US" dirty="0"/>
              <a:t>, </a:t>
            </a:r>
            <a:r>
              <a:rPr lang="en-US" dirty="0" err="1"/>
              <a:t>ie</a:t>
            </a:r>
            <a:r>
              <a:rPr lang="en-US" dirty="0"/>
              <a:t> a lot of large companies have their own internal Docker registries as well, and don’t use </a:t>
            </a:r>
            <a:r>
              <a:rPr lang="en-US" dirty="0" err="1"/>
              <a:t>Dockerhub</a:t>
            </a:r>
            <a:r>
              <a:rPr lang="en-US" dirty="0"/>
              <a:t>..</a:t>
            </a:r>
          </a:p>
        </p:txBody>
      </p:sp>
    </p:spTree>
    <p:extLst>
      <p:ext uri="{BB962C8B-B14F-4D97-AF65-F5344CB8AC3E}">
        <p14:creationId xmlns:p14="http://schemas.microsoft.com/office/powerpoint/2010/main" val="20291554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C</a:t>
            </a:r>
          </a:p>
        </p:txBody>
      </p:sp>
    </p:spTree>
    <p:extLst>
      <p:ext uri="{BB962C8B-B14F-4D97-AF65-F5344CB8AC3E}">
        <p14:creationId xmlns:p14="http://schemas.microsoft.com/office/powerpoint/2010/main" val="25421938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999197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Speak to the function/purpose behind each component in diagram and talk through steps that take place in a cluster when we run </a:t>
            </a:r>
            <a:r>
              <a:rPr lang="en-US" dirty="0" err="1"/>
              <a:t>kubectl</a:t>
            </a:r>
            <a:r>
              <a:rPr lang="en-US" dirty="0"/>
              <a:t> apply (e.g., to apply a service and a deployment to the cluster)</a:t>
            </a:r>
          </a:p>
        </p:txBody>
      </p:sp>
    </p:spTree>
    <p:extLst>
      <p:ext uri="{BB962C8B-B14F-4D97-AF65-F5344CB8AC3E}">
        <p14:creationId xmlns:p14="http://schemas.microsoft.com/office/powerpoint/2010/main" val="24862388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8c201d847e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8c201d847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c201d847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c201d847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Talk about how pod provides layer of abstraction over top of compute (does not require that k8s knows intimate details about Docker)</a:t>
            </a:r>
          </a:p>
        </p:txBody>
      </p:sp>
    </p:spTree>
    <p:extLst>
      <p:ext uri="{BB962C8B-B14F-4D97-AF65-F5344CB8AC3E}">
        <p14:creationId xmlns:p14="http://schemas.microsoft.com/office/powerpoint/2010/main" val="15540876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8c201d847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8c201d847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c201d847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201d847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201d84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c201d84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201d84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c201d84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8980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379766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Could be used to separate by environment, by dev, by test area, or whatever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82519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94650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7915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1837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5" name="Google Shape;3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232424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316601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If time permits, execute demo at https://github.com/KernelGamut32/working-with-k8s-public/tree/main/labs/lab05</a:t>
            </a:r>
            <a:endParaRPr dirty="0"/>
          </a:p>
        </p:txBody>
      </p:sp>
    </p:spTree>
    <p:extLst>
      <p:ext uri="{BB962C8B-B14F-4D97-AF65-F5344CB8AC3E}">
        <p14:creationId xmlns:p14="http://schemas.microsoft.com/office/powerpoint/2010/main" val="6787957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084712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951887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5" name="Google Shape;195;p284"/>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2"/>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 name="Google Shape;208;p286"/>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2021 by Boston Consulting Group. All rights reserved.</a:t>
            </a:r>
            <a:endParaRPr sz="525"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ernelGamut32/intermediate-python/blob/main/01%20Data%20Types%2C%20Operators%2C%20and%20Variables.ipyn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ernelGamut32/intermediate-python/blob/main/02%20Conditionals.ipynb"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KernelGamut32/capital_group_edge_la_public/tree/main/labs/week02/docker-lab"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89.svg"/></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ernelGamut32/intermediate-python/blob/main/03%20Functions.ipyn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KernelGamut32/capital_group_edge_la_public/tree/main/labs/week02/k8s-deployments"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ernelGamut32/intermediate-python/blob/main/04%20Looping.ipyn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2.svg"/></Relationships>
</file>

<file path=ppt/slides/_rels/slide1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4.svg"/></Relationships>
</file>

<file path=ppt/slides/_rels/slide1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KernelGamut32/capital_group_edge_la_public/tree/main/labs/week02/k8s-namespaces" TargetMode="External"/><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ernelGamut32/intermediate-python/blob/main/05%20Additional%20Datatypes.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1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1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1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144.xml.rels><?xml version="1.0" encoding="UTF-8" standalone="yes"?>
<Relationships xmlns="http://schemas.openxmlformats.org/package/2006/relationships"><Relationship Id="rId3" Type="http://schemas.openxmlformats.org/officeDocument/2006/relationships/hyperlink" Target="https://kubernetes.io/docs/reference/access-authn-authz/authorization/" TargetMode="External"/><Relationship Id="rId2" Type="http://schemas.openxmlformats.org/officeDocument/2006/relationships/hyperlink" Target="https://kubernetes.io/docs/tasks/administer-cluster/encrypt-data/" TargetMode="External"/><Relationship Id="rId1" Type="http://schemas.openxmlformats.org/officeDocument/2006/relationships/slideLayout" Target="../slideLayouts/slideLayout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58.png"/></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KernelGamut32/capital_group_edge_la_public/tree/main/labs/week02/k8s-cms-and-secrets" TargetMode="External"/><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kubernetes.io/docs/concepts/services-networking/service/" TargetMode="External"/><Relationship Id="rId1" Type="http://schemas.openxmlformats.org/officeDocument/2006/relationships/slideLayout" Target="../slideLayouts/slideLayout2.xml"/><Relationship Id="rId5" Type="http://schemas.openxmlformats.org/officeDocument/2006/relationships/image" Target="../media/image100.svg"/><Relationship Id="rId4" Type="http://schemas.openxmlformats.org/officeDocument/2006/relationships/image" Target="../media/image99.png"/></Relationships>
</file>

<file path=ppt/slides/_rels/slide1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1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ernelGamut32/intermediate-python/blob/main/06%20Files%20and%20Regular%20Expressions.ipynb"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github.com/KernelGamut32/capital_group_edge_la_public/tree/main/labs/week02/k8s-services"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1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1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1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1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1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1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159.xml.rels><?xml version="1.0" encoding="UTF-8" standalone="yes"?>
<Relationships xmlns="http://schemas.openxmlformats.org/package/2006/relationships"><Relationship Id="rId3" Type="http://schemas.openxmlformats.org/officeDocument/2006/relationships/hyperlink" Target="https://github.com/KernelGamut32/capital_group_edge_la_public/tree/main/labs/week02/k8s-pvs-and-pvcs" TargetMode="External"/><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KernelGamut32/intermediate-python/blob/main/07%20Modules.ipyn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0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ernelGamut32/intermediate-python/blob/main/08%20Object-Oriented%20Programming.ipyn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org/3/library/unittest.html#organizing-test-code"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ocs.python.org/3/library/unittest.html#setupclass-and-teardownclas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47.xml.rels><?xml version="1.0" encoding="UTF-8" standalone="yes"?>
<Relationships xmlns="http://schemas.openxmlformats.org/package/2006/relationships"><Relationship Id="rId3" Type="http://schemas.openxmlformats.org/officeDocument/2006/relationships/hyperlink" Target="https://docs.python.org/3/library/unittest.html#skipping-tests-and-expected-failure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KernelGamut32/capital_group_edge_la_public/tree/main/labs/week02/unittest-python-movie"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KernelGamut32/capital_group_edge_la_public/tree/main/labs/week02/unittest-python-wordcount"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KernelGamut32/intermediate-python/blob/main/15%20Testing%20%2B%20TDD%20%2B%20Mocking.ipynb"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KernelGamut32/capital_group_edge_la_public/tree/main/labs/week02/unittest-python-mocking"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7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KernelGamut32/dockerlab-repo-sample" TargetMode="Externa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EIC EDGE – Week 2</a:t>
            </a:r>
            <a:br>
              <a:rPr lang="en-US" sz="4500" dirty="0"/>
            </a:br>
            <a:r>
              <a:rPr lang="en-US" sz="2800" dirty="0"/>
              <a:t>Software Development Practice</a:t>
            </a:r>
            <a:endParaRPr sz="4500" dirty="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Data Types, Operators, and Variables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738664"/>
          </a:xfrm>
          <a:prstGeom prst="rect">
            <a:avLst/>
          </a:prstGeom>
          <a:noFill/>
        </p:spPr>
        <p:txBody>
          <a:bodyPr wrap="square">
            <a:spAutoFit/>
          </a:bodyPr>
          <a:lstStyle/>
          <a:p>
            <a:r>
              <a:rPr lang="en-US" dirty="0">
                <a:hlinkClick r:id="rId3"/>
              </a:rPr>
              <a:t>https://github.com/KernelGamut32/intermediate-python/blob/main/01%20Data%20Types%2C%20Operators%2C%20and%20Variables.ipynb</a:t>
            </a:r>
            <a:endParaRPr lang="en-US" dirty="0"/>
          </a:p>
        </p:txBody>
      </p:sp>
    </p:spTree>
    <p:extLst>
      <p:ext uri="{BB962C8B-B14F-4D97-AF65-F5344CB8AC3E}">
        <p14:creationId xmlns:p14="http://schemas.microsoft.com/office/powerpoint/2010/main" val="6913272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8CF4BBED-A4CE-4A2C-99FE-A55C49787497}"/>
              </a:ext>
            </a:extLst>
          </p:cNvPr>
          <p:cNvSpPr>
            <a:spLocks noGrp="1"/>
          </p:cNvSpPr>
          <p:nvPr>
            <p:ph type="sldNum" idx="12"/>
          </p:nvPr>
        </p:nvSpPr>
        <p:spPr/>
        <p:txBody>
          <a:bodyPr/>
          <a:lstStyle/>
          <a:p>
            <a:fld id="{00000000-1234-1234-1234-123412341234}" type="slidenum">
              <a:rPr lang="en-US" smtClean="0"/>
              <a:pPr/>
              <a:t>100</a:t>
            </a:fld>
            <a:endParaRPr lang="en-US" dirty="0"/>
          </a:p>
        </p:txBody>
      </p:sp>
      <p:pic>
        <p:nvPicPr>
          <p:cNvPr id="7" name="Picture 6">
            <a:extLst>
              <a:ext uri="{FF2B5EF4-FFF2-40B4-BE49-F238E27FC236}">
                <a16:creationId xmlns:a16="http://schemas.microsoft.com/office/drawing/2014/main" id="{DEE8C2F7-1789-4853-8CCA-D509C4CB00D0}"/>
              </a:ext>
            </a:extLst>
          </p:cNvPr>
          <p:cNvPicPr>
            <a:picLocks noChangeAspect="1"/>
          </p:cNvPicPr>
          <p:nvPr/>
        </p:nvPicPr>
        <p:blipFill>
          <a:blip r:embed="rId2"/>
          <a:stretch>
            <a:fillRect/>
          </a:stretch>
        </p:blipFill>
        <p:spPr>
          <a:xfrm>
            <a:off x="2038973" y="1474499"/>
            <a:ext cx="5066054" cy="2954726"/>
          </a:xfrm>
          <a:prstGeom prst="rect">
            <a:avLst/>
          </a:prstGeom>
        </p:spPr>
      </p:pic>
      <p:pic>
        <p:nvPicPr>
          <p:cNvPr id="3" name="Picture 2">
            <a:extLst>
              <a:ext uri="{FF2B5EF4-FFF2-40B4-BE49-F238E27FC236}">
                <a16:creationId xmlns:a16="http://schemas.microsoft.com/office/drawing/2014/main" id="{562888EA-E1CF-F2CE-D5D3-F077A851AA9F}"/>
              </a:ext>
            </a:extLst>
          </p:cNvPr>
          <p:cNvPicPr>
            <a:picLocks noChangeAspect="1"/>
          </p:cNvPicPr>
          <p:nvPr/>
        </p:nvPicPr>
        <p:blipFill>
          <a:blip r:embed="rId3"/>
          <a:stretch>
            <a:fillRect/>
          </a:stretch>
        </p:blipFill>
        <p:spPr>
          <a:xfrm>
            <a:off x="7712801" y="396508"/>
            <a:ext cx="843983" cy="745742"/>
          </a:xfrm>
          <a:prstGeom prst="rect">
            <a:avLst/>
          </a:prstGeom>
        </p:spPr>
      </p:pic>
    </p:spTree>
    <p:extLst>
      <p:ext uri="{BB962C8B-B14F-4D97-AF65-F5344CB8AC3E}">
        <p14:creationId xmlns:p14="http://schemas.microsoft.com/office/powerpoint/2010/main" val="42508453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BE2315FD-5152-4834-A83C-E13956244D8E}"/>
              </a:ext>
            </a:extLst>
          </p:cNvPr>
          <p:cNvSpPr>
            <a:spLocks noGrp="1"/>
          </p:cNvSpPr>
          <p:nvPr>
            <p:ph type="sldNum" idx="12"/>
          </p:nvPr>
        </p:nvSpPr>
        <p:spPr/>
        <p:txBody>
          <a:bodyPr/>
          <a:lstStyle/>
          <a:p>
            <a:fld id="{00000000-1234-1234-1234-123412341234}" type="slidenum">
              <a:rPr lang="en-US" smtClean="0"/>
              <a:pPr/>
              <a:t>101</a:t>
            </a:fld>
            <a:endParaRPr lang="en-US" dirty="0"/>
          </a:p>
        </p:txBody>
      </p:sp>
      <p:pic>
        <p:nvPicPr>
          <p:cNvPr id="8" name="Picture 7">
            <a:extLst>
              <a:ext uri="{FF2B5EF4-FFF2-40B4-BE49-F238E27FC236}">
                <a16:creationId xmlns:a16="http://schemas.microsoft.com/office/drawing/2014/main" id="{78DE7F16-C333-43BE-B280-F521A729911D}"/>
              </a:ext>
            </a:extLst>
          </p:cNvPr>
          <p:cNvPicPr>
            <a:picLocks noChangeAspect="1"/>
          </p:cNvPicPr>
          <p:nvPr/>
        </p:nvPicPr>
        <p:blipFill>
          <a:blip r:embed="rId2"/>
          <a:stretch>
            <a:fillRect/>
          </a:stretch>
        </p:blipFill>
        <p:spPr>
          <a:xfrm>
            <a:off x="1025624" y="1525297"/>
            <a:ext cx="7092751" cy="2453295"/>
          </a:xfrm>
          <a:prstGeom prst="rect">
            <a:avLst/>
          </a:prstGeom>
        </p:spPr>
      </p:pic>
      <p:pic>
        <p:nvPicPr>
          <p:cNvPr id="3" name="Picture 2">
            <a:extLst>
              <a:ext uri="{FF2B5EF4-FFF2-40B4-BE49-F238E27FC236}">
                <a16:creationId xmlns:a16="http://schemas.microsoft.com/office/drawing/2014/main" id="{812D8854-EA83-ACBE-E7E8-381C4F96ED8F}"/>
              </a:ext>
            </a:extLst>
          </p:cNvPr>
          <p:cNvPicPr>
            <a:picLocks noChangeAspect="1"/>
          </p:cNvPicPr>
          <p:nvPr/>
        </p:nvPicPr>
        <p:blipFill>
          <a:blip r:embed="rId3"/>
          <a:stretch>
            <a:fillRect/>
          </a:stretch>
        </p:blipFill>
        <p:spPr>
          <a:xfrm>
            <a:off x="7712801" y="396508"/>
            <a:ext cx="843983" cy="745742"/>
          </a:xfrm>
          <a:prstGeom prst="rect">
            <a:avLst/>
          </a:prstGeom>
        </p:spPr>
      </p:pic>
    </p:spTree>
    <p:extLst>
      <p:ext uri="{BB962C8B-B14F-4D97-AF65-F5344CB8AC3E}">
        <p14:creationId xmlns:p14="http://schemas.microsoft.com/office/powerpoint/2010/main" val="29375201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6" name="Slide Number Placeholder 3">
            <a:extLst>
              <a:ext uri="{FF2B5EF4-FFF2-40B4-BE49-F238E27FC236}">
                <a16:creationId xmlns:a16="http://schemas.microsoft.com/office/drawing/2014/main" id="{821865E3-CBBB-428C-ACEA-9C89ED264CEB}"/>
              </a:ext>
            </a:extLst>
          </p:cNvPr>
          <p:cNvSpPr>
            <a:spLocks noGrp="1"/>
          </p:cNvSpPr>
          <p:nvPr>
            <p:ph type="sldNum" idx="12"/>
          </p:nvPr>
        </p:nvSpPr>
        <p:spPr/>
        <p:txBody>
          <a:bodyPr/>
          <a:lstStyle/>
          <a:p>
            <a:fld id="{00000000-1234-1234-1234-123412341234}" type="slidenum">
              <a:rPr lang="en-US" smtClean="0"/>
              <a:pPr/>
              <a:t>102</a:t>
            </a:fld>
            <a:endParaRPr lang="en-US" dirty="0"/>
          </a:p>
        </p:txBody>
      </p:sp>
      <p:pic>
        <p:nvPicPr>
          <p:cNvPr id="5" name="Picture 4">
            <a:extLst>
              <a:ext uri="{FF2B5EF4-FFF2-40B4-BE49-F238E27FC236}">
                <a16:creationId xmlns:a16="http://schemas.microsoft.com/office/drawing/2014/main" id="{25266D65-CCE0-431C-ABA5-D454AC1BDC4A}"/>
              </a:ext>
            </a:extLst>
          </p:cNvPr>
          <p:cNvPicPr>
            <a:picLocks noChangeAspect="1"/>
          </p:cNvPicPr>
          <p:nvPr/>
        </p:nvPicPr>
        <p:blipFill>
          <a:blip r:embed="rId2"/>
          <a:stretch>
            <a:fillRect/>
          </a:stretch>
        </p:blipFill>
        <p:spPr>
          <a:xfrm>
            <a:off x="1213220" y="1595662"/>
            <a:ext cx="6717560" cy="2400230"/>
          </a:xfrm>
          <a:prstGeom prst="rect">
            <a:avLst/>
          </a:prstGeom>
        </p:spPr>
      </p:pic>
      <p:pic>
        <p:nvPicPr>
          <p:cNvPr id="3" name="Picture 2">
            <a:extLst>
              <a:ext uri="{FF2B5EF4-FFF2-40B4-BE49-F238E27FC236}">
                <a16:creationId xmlns:a16="http://schemas.microsoft.com/office/drawing/2014/main" id="{C0A5D410-C28D-2435-255E-008E7F8970CA}"/>
              </a:ext>
            </a:extLst>
          </p:cNvPr>
          <p:cNvPicPr>
            <a:picLocks noChangeAspect="1"/>
          </p:cNvPicPr>
          <p:nvPr/>
        </p:nvPicPr>
        <p:blipFill>
          <a:blip r:embed="rId3"/>
          <a:stretch>
            <a:fillRect/>
          </a:stretch>
        </p:blipFill>
        <p:spPr>
          <a:xfrm>
            <a:off x="7712801" y="396508"/>
            <a:ext cx="843983" cy="745742"/>
          </a:xfrm>
          <a:prstGeom prst="rect">
            <a:avLst/>
          </a:prstGeom>
        </p:spPr>
      </p:pic>
    </p:spTree>
    <p:extLst>
      <p:ext uri="{BB962C8B-B14F-4D97-AF65-F5344CB8AC3E}">
        <p14:creationId xmlns:p14="http://schemas.microsoft.com/office/powerpoint/2010/main" val="1640090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926EA291-FDC4-4DAE-94DB-9452E99E9FF8}"/>
              </a:ext>
            </a:extLst>
          </p:cNvPr>
          <p:cNvSpPr>
            <a:spLocks noGrp="1"/>
          </p:cNvSpPr>
          <p:nvPr>
            <p:ph type="sldNum" idx="12"/>
          </p:nvPr>
        </p:nvSpPr>
        <p:spPr/>
        <p:txBody>
          <a:bodyPr/>
          <a:lstStyle/>
          <a:p>
            <a:fld id="{00000000-1234-1234-1234-123412341234}" type="slidenum">
              <a:rPr lang="en-US" smtClean="0"/>
              <a:pPr/>
              <a:t>103</a:t>
            </a:fld>
            <a:endParaRPr lang="en-US" dirty="0"/>
          </a:p>
        </p:txBody>
      </p:sp>
      <p:pic>
        <p:nvPicPr>
          <p:cNvPr id="6" name="Picture 5">
            <a:extLst>
              <a:ext uri="{FF2B5EF4-FFF2-40B4-BE49-F238E27FC236}">
                <a16:creationId xmlns:a16="http://schemas.microsoft.com/office/drawing/2014/main" id="{AD548CB0-2AD2-49A4-B9CC-53B0B308B902}"/>
              </a:ext>
            </a:extLst>
          </p:cNvPr>
          <p:cNvPicPr>
            <a:picLocks noChangeAspect="1"/>
          </p:cNvPicPr>
          <p:nvPr/>
        </p:nvPicPr>
        <p:blipFill>
          <a:blip r:embed="rId2"/>
          <a:stretch>
            <a:fillRect/>
          </a:stretch>
        </p:blipFill>
        <p:spPr>
          <a:xfrm>
            <a:off x="2891790" y="1225331"/>
            <a:ext cx="3360419" cy="3203894"/>
          </a:xfrm>
          <a:prstGeom prst="rect">
            <a:avLst/>
          </a:prstGeom>
        </p:spPr>
      </p:pic>
      <p:pic>
        <p:nvPicPr>
          <p:cNvPr id="3" name="Picture 2">
            <a:extLst>
              <a:ext uri="{FF2B5EF4-FFF2-40B4-BE49-F238E27FC236}">
                <a16:creationId xmlns:a16="http://schemas.microsoft.com/office/drawing/2014/main" id="{382B4745-E1D2-F29B-8299-30A657563DB2}"/>
              </a:ext>
            </a:extLst>
          </p:cNvPr>
          <p:cNvPicPr>
            <a:picLocks noChangeAspect="1"/>
          </p:cNvPicPr>
          <p:nvPr/>
        </p:nvPicPr>
        <p:blipFill>
          <a:blip r:embed="rId3"/>
          <a:stretch>
            <a:fillRect/>
          </a:stretch>
        </p:blipFill>
        <p:spPr>
          <a:xfrm>
            <a:off x="7712801" y="396508"/>
            <a:ext cx="843983" cy="745742"/>
          </a:xfrm>
          <a:prstGeom prst="rect">
            <a:avLst/>
          </a:prstGeom>
        </p:spPr>
      </p:pic>
    </p:spTree>
    <p:extLst>
      <p:ext uri="{BB962C8B-B14F-4D97-AF65-F5344CB8AC3E}">
        <p14:creationId xmlns:p14="http://schemas.microsoft.com/office/powerpoint/2010/main" val="1744412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Building The Image</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49784"/>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To build the image from </a:t>
            </a:r>
            <a:r>
              <a:rPr lang="en-US" dirty="0" err="1">
                <a:solidFill>
                  <a:schemeClr val="tx1">
                    <a:lumMod val="50000"/>
                  </a:schemeClr>
                </a:solidFill>
              </a:rPr>
              <a:t>Dockerfile</a:t>
            </a:r>
            <a:r>
              <a:rPr lang="en-US" dirty="0">
                <a:solidFill>
                  <a:schemeClr val="tx1">
                    <a:lumMod val="50000"/>
                  </a:schemeClr>
                </a:solidFill>
              </a:rPr>
              <a:t> use </a:t>
            </a:r>
            <a:r>
              <a:rPr lang="en-US" i="1" dirty="0">
                <a:solidFill>
                  <a:schemeClr val="tx1">
                    <a:lumMod val="50000"/>
                  </a:schemeClr>
                </a:solidFill>
              </a:rPr>
              <a:t>docker build</a:t>
            </a:r>
          </a:p>
          <a:p>
            <a:pPr marL="514350" indent="-285750">
              <a:buClrTx/>
              <a:buSzPct val="100000"/>
              <a:buFont typeface="Arial" panose="020B0604020202020204" pitchFamily="34" charset="0"/>
              <a:buChar char="●"/>
            </a:pPr>
            <a:r>
              <a:rPr lang="en-US" i="1" dirty="0">
                <a:solidFill>
                  <a:schemeClr val="tx1">
                    <a:lumMod val="50000"/>
                  </a:schemeClr>
                </a:solidFill>
              </a:rPr>
              <a:t>docker build -t &lt;tag name&gt; &lt;path to </a:t>
            </a:r>
            <a:r>
              <a:rPr lang="en-US" i="1" dirty="0" err="1">
                <a:solidFill>
                  <a:schemeClr val="tx1">
                    <a:lumMod val="50000"/>
                  </a:schemeClr>
                </a:solidFill>
              </a:rPr>
              <a:t>Dockerfile</a:t>
            </a:r>
            <a:r>
              <a:rPr lang="en-US" i="1" dirty="0">
                <a:solidFill>
                  <a:schemeClr val="tx1">
                    <a:lumMod val="50000"/>
                  </a:schemeClr>
                </a:solidFill>
              </a:rPr>
              <a:t>&gt;</a:t>
            </a:r>
          </a:p>
          <a:p>
            <a:pPr marL="514350" indent="-285750">
              <a:buClrTx/>
              <a:buSzPct val="100000"/>
              <a:buFont typeface="Arial" panose="020B0604020202020204" pitchFamily="34" charset="0"/>
              <a:buChar char="●"/>
            </a:pPr>
            <a:r>
              <a:rPr lang="en-US" dirty="0">
                <a:solidFill>
                  <a:schemeClr val="tx1">
                    <a:lumMod val="50000"/>
                  </a:schemeClr>
                </a:solidFill>
              </a:rPr>
              <a:t>For example, </a:t>
            </a:r>
            <a:r>
              <a:rPr lang="en-US" i="1" dirty="0">
                <a:solidFill>
                  <a:schemeClr val="tx1">
                    <a:lumMod val="50000"/>
                  </a:schemeClr>
                </a:solidFill>
              </a:rPr>
              <a:t>docker build -t java-demo .</a:t>
            </a:r>
          </a:p>
          <a:p>
            <a:pPr marL="514350" indent="-285750">
              <a:buClrTx/>
              <a:buSzPct val="100000"/>
              <a:buFont typeface="Arial" panose="020B0604020202020204" pitchFamily="34" charset="0"/>
              <a:buChar char="●"/>
            </a:pPr>
            <a:r>
              <a:rPr lang="en-US" dirty="0">
                <a:solidFill>
                  <a:schemeClr val="tx1">
                    <a:lumMod val="50000"/>
                  </a:schemeClr>
                </a:solidFill>
              </a:rPr>
              <a:t>Builds image from </a:t>
            </a:r>
            <a:r>
              <a:rPr lang="en-US" dirty="0" err="1">
                <a:solidFill>
                  <a:schemeClr val="tx1">
                    <a:lumMod val="50000"/>
                  </a:schemeClr>
                </a:solidFill>
              </a:rPr>
              <a:t>Dockerfile</a:t>
            </a:r>
            <a:r>
              <a:rPr lang="en-US" dirty="0">
                <a:solidFill>
                  <a:schemeClr val="tx1">
                    <a:lumMod val="50000"/>
                  </a:schemeClr>
                </a:solidFill>
              </a:rPr>
              <a:t> in current folder (.) with tag name “java-demo”</a:t>
            </a:r>
          </a:p>
          <a:p>
            <a:pPr marL="285750" indent="-285750">
              <a:buClrTx/>
              <a:buSzPct val="100000"/>
              <a:buFont typeface="Arial" panose="020B0604020202020204" pitchFamily="34" charset="0"/>
              <a:buChar char="●"/>
            </a:pPr>
            <a:endParaRPr lang="en-US" i="1" dirty="0">
              <a:solidFill>
                <a:schemeClr val="tx1">
                  <a:lumMod val="50000"/>
                </a:schemeClr>
              </a:solidFill>
            </a:endParaRP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5AE4AE54-1A7C-439C-8B4F-C12DB944C9EE}"/>
              </a:ext>
            </a:extLst>
          </p:cNvPr>
          <p:cNvSpPr>
            <a:spLocks noGrp="1"/>
          </p:cNvSpPr>
          <p:nvPr>
            <p:ph type="sldNum" idx="12"/>
          </p:nvPr>
        </p:nvSpPr>
        <p:spPr/>
        <p:txBody>
          <a:bodyPr/>
          <a:lstStyle/>
          <a:p>
            <a:fld id="{00000000-1234-1234-1234-123412341234}" type="slidenum">
              <a:rPr lang="en-US" smtClean="0"/>
              <a:pPr/>
              <a:t>104</a:t>
            </a:fld>
            <a:endParaRPr lang="en-US" dirty="0"/>
          </a:p>
        </p:txBody>
      </p:sp>
      <p:pic>
        <p:nvPicPr>
          <p:cNvPr id="4" name="Picture 3">
            <a:extLst>
              <a:ext uri="{FF2B5EF4-FFF2-40B4-BE49-F238E27FC236}">
                <a16:creationId xmlns:a16="http://schemas.microsoft.com/office/drawing/2014/main" id="{084680F2-4863-55D7-0EA4-E223CC3E1262}"/>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134414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Building The Image</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For tag name, can include optional detail:</a:t>
            </a:r>
          </a:p>
          <a:p>
            <a:pPr marL="971550" lvl="1" indent="-285750">
              <a:buClrTx/>
              <a:buSzPct val="100000"/>
              <a:buFont typeface="Wingdings" panose="05000000000000000000" pitchFamily="2" charset="2"/>
              <a:buChar char="Ø"/>
            </a:pPr>
            <a:r>
              <a:rPr lang="en-US" sz="1300" dirty="0">
                <a:solidFill>
                  <a:schemeClr val="tx1">
                    <a:lumMod val="50000"/>
                  </a:schemeClr>
                </a:solidFill>
              </a:rPr>
              <a:t>Docker ID in Docker Hub for eventual push to image registry</a:t>
            </a:r>
          </a:p>
          <a:p>
            <a:pPr marL="971550" lvl="1" indent="-285750">
              <a:buClrTx/>
              <a:buSzPct val="100000"/>
              <a:buFont typeface="Wingdings" panose="05000000000000000000" pitchFamily="2" charset="2"/>
              <a:buChar char="Ø"/>
            </a:pPr>
            <a:r>
              <a:rPr lang="en-US" sz="1300" dirty="0">
                <a:solidFill>
                  <a:schemeClr val="tx1">
                    <a:lumMod val="50000"/>
                  </a:schemeClr>
                </a:solidFill>
              </a:rPr>
              <a:t>Version identifier for tag – defaults to “latest” if excluded</a:t>
            </a:r>
          </a:p>
          <a:p>
            <a:pPr marL="514350" indent="-285750">
              <a:buClrTx/>
              <a:buSzPct val="100000"/>
              <a:buFont typeface="Arial" panose="020B0604020202020204" pitchFamily="34" charset="0"/>
              <a:buChar char="●"/>
            </a:pPr>
            <a:r>
              <a:rPr lang="en-US" dirty="0">
                <a:solidFill>
                  <a:schemeClr val="tx1">
                    <a:lumMod val="50000"/>
                  </a:schemeClr>
                </a:solidFill>
              </a:rPr>
              <a:t>For example, </a:t>
            </a:r>
            <a:r>
              <a:rPr lang="en-US" i="1" dirty="0">
                <a:solidFill>
                  <a:schemeClr val="tx1">
                    <a:lumMod val="50000"/>
                  </a:schemeClr>
                </a:solidFill>
              </a:rPr>
              <a:t>docker build -t &lt;docker ID&gt;/&lt;tag name&gt;:&lt;version&gt; .</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8D971948-DA5F-4ED9-922B-06D01E88AF39}"/>
              </a:ext>
            </a:extLst>
          </p:cNvPr>
          <p:cNvSpPr>
            <a:spLocks noGrp="1"/>
          </p:cNvSpPr>
          <p:nvPr>
            <p:ph type="sldNum" idx="12"/>
          </p:nvPr>
        </p:nvSpPr>
        <p:spPr/>
        <p:txBody>
          <a:bodyPr/>
          <a:lstStyle/>
          <a:p>
            <a:fld id="{00000000-1234-1234-1234-123412341234}" type="slidenum">
              <a:rPr lang="en-US" smtClean="0"/>
              <a:pPr/>
              <a:t>105</a:t>
            </a:fld>
            <a:endParaRPr lang="en-US" dirty="0"/>
          </a:p>
        </p:txBody>
      </p:sp>
      <p:pic>
        <p:nvPicPr>
          <p:cNvPr id="4" name="Picture 3">
            <a:extLst>
              <a:ext uri="{FF2B5EF4-FFF2-40B4-BE49-F238E27FC236}">
                <a16:creationId xmlns:a16="http://schemas.microsoft.com/office/drawing/2014/main" id="{73835DBC-E851-50A4-C46E-FB2736CDB8EA}"/>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95365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Review Questions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sz="1600" i="1" dirty="0">
                <a:solidFill>
                  <a:schemeClr val="tx1">
                    <a:lumMod val="50000"/>
                  </a:schemeClr>
                </a:solidFill>
              </a:rPr>
              <a:t>What is the immediate result of a Docker build?</a:t>
            </a:r>
          </a:p>
          <a:p>
            <a:pPr marL="514350" indent="-285750">
              <a:buClrTx/>
              <a:buSzPct val="100000"/>
              <a:buFont typeface="Arial" panose="020B0604020202020204" pitchFamily="34" charset="0"/>
              <a:buChar char="●"/>
            </a:pPr>
            <a:r>
              <a:rPr lang="en-US" i="1" dirty="0">
                <a:solidFill>
                  <a:schemeClr val="tx1">
                    <a:lumMod val="50000"/>
                  </a:schemeClr>
                </a:solidFill>
              </a:rPr>
              <a:t>A – Container</a:t>
            </a:r>
          </a:p>
          <a:p>
            <a:pPr marL="514350" indent="-285750">
              <a:buClrTx/>
              <a:buSzPct val="100000"/>
              <a:buFont typeface="Arial" panose="020B0604020202020204" pitchFamily="34" charset="0"/>
              <a:buChar char="●"/>
            </a:pPr>
            <a:r>
              <a:rPr lang="en-US" i="1" dirty="0">
                <a:solidFill>
                  <a:schemeClr val="tx1">
                    <a:lumMod val="50000"/>
                  </a:schemeClr>
                </a:solidFill>
              </a:rPr>
              <a:t>B – Image</a:t>
            </a:r>
          </a:p>
          <a:p>
            <a:pPr marL="514350" indent="-285750">
              <a:buClrTx/>
              <a:buSzPct val="100000"/>
              <a:buFont typeface="Arial" panose="020B0604020202020204" pitchFamily="34" charset="0"/>
              <a:buChar char="●"/>
            </a:pPr>
            <a:r>
              <a:rPr lang="en-US" i="1" dirty="0">
                <a:solidFill>
                  <a:schemeClr val="tx1">
                    <a:lumMod val="50000"/>
                  </a:schemeClr>
                </a:solidFill>
              </a:rPr>
              <a:t>C - Cluster</a:t>
            </a:r>
          </a:p>
          <a:p>
            <a:pPr marL="514350" indent="-285750">
              <a:buClrTx/>
              <a:buSzPct val="100000"/>
              <a:buFont typeface="Arial" panose="020B0604020202020204" pitchFamily="34" charset="0"/>
              <a:buChar char="●"/>
            </a:pPr>
            <a:endParaRPr lang="en-US" i="1" dirty="0">
              <a:solidFill>
                <a:schemeClr val="tx1">
                  <a:lumMod val="50000"/>
                </a:schemeClr>
              </a:solidFill>
            </a:endParaRP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8D971948-DA5F-4ED9-922B-06D01E88AF39}"/>
              </a:ext>
            </a:extLst>
          </p:cNvPr>
          <p:cNvSpPr>
            <a:spLocks noGrp="1"/>
          </p:cNvSpPr>
          <p:nvPr>
            <p:ph type="sldNum" idx="12"/>
          </p:nvPr>
        </p:nvSpPr>
        <p:spPr/>
        <p:txBody>
          <a:bodyPr/>
          <a:lstStyle/>
          <a:p>
            <a:fld id="{00000000-1234-1234-1234-123412341234}" type="slidenum">
              <a:rPr lang="en-US" smtClean="0"/>
              <a:pPr/>
              <a:t>106</a:t>
            </a:fld>
            <a:endParaRPr lang="en-US" dirty="0"/>
          </a:p>
        </p:txBody>
      </p:sp>
      <p:pic>
        <p:nvPicPr>
          <p:cNvPr id="4" name="Picture 3">
            <a:extLst>
              <a:ext uri="{FF2B5EF4-FFF2-40B4-BE49-F238E27FC236}">
                <a16:creationId xmlns:a16="http://schemas.microsoft.com/office/drawing/2014/main" id="{73835DBC-E851-50A4-C46E-FB2736CDB8EA}"/>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359870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Review Questions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sz="1600" i="1" dirty="0">
                <a:solidFill>
                  <a:schemeClr val="tx1">
                    <a:lumMod val="50000"/>
                  </a:schemeClr>
                </a:solidFill>
              </a:rPr>
              <a:t>What do we use to create a Docker image?</a:t>
            </a:r>
          </a:p>
          <a:p>
            <a:pPr marL="514350" indent="-285750">
              <a:buClrTx/>
              <a:buSzPct val="100000"/>
              <a:buFont typeface="Arial" panose="020B0604020202020204" pitchFamily="34" charset="0"/>
              <a:buChar char="●"/>
            </a:pPr>
            <a:r>
              <a:rPr lang="en-US" i="1" dirty="0">
                <a:solidFill>
                  <a:schemeClr val="tx1">
                    <a:lumMod val="50000"/>
                  </a:schemeClr>
                </a:solidFill>
              </a:rPr>
              <a:t>A – </a:t>
            </a:r>
            <a:r>
              <a:rPr lang="en-US" i="1" dirty="0" err="1">
                <a:solidFill>
                  <a:schemeClr val="tx1">
                    <a:lumMod val="50000"/>
                  </a:schemeClr>
                </a:solidFill>
              </a:rPr>
              <a:t>Dockerfile</a:t>
            </a:r>
            <a:endParaRPr lang="en-US" i="1" dirty="0">
              <a:solidFill>
                <a:schemeClr val="tx1">
                  <a:lumMod val="50000"/>
                </a:schemeClr>
              </a:solidFill>
            </a:endParaRPr>
          </a:p>
          <a:p>
            <a:pPr marL="514350" indent="-285750">
              <a:buClrTx/>
              <a:buSzPct val="100000"/>
              <a:buFont typeface="Arial" panose="020B0604020202020204" pitchFamily="34" charset="0"/>
              <a:buChar char="●"/>
            </a:pPr>
            <a:r>
              <a:rPr lang="en-US" i="1" dirty="0">
                <a:solidFill>
                  <a:schemeClr val="tx1">
                    <a:lumMod val="50000"/>
                  </a:schemeClr>
                </a:solidFill>
              </a:rPr>
              <a:t>B – Docker Image</a:t>
            </a:r>
          </a:p>
          <a:p>
            <a:pPr marL="514350" indent="-285750">
              <a:buClrTx/>
              <a:buSzPct val="100000"/>
              <a:buFont typeface="Arial" panose="020B0604020202020204" pitchFamily="34" charset="0"/>
              <a:buChar char="●"/>
            </a:pPr>
            <a:r>
              <a:rPr lang="en-US" i="1" dirty="0">
                <a:solidFill>
                  <a:schemeClr val="tx1">
                    <a:lumMod val="50000"/>
                  </a:schemeClr>
                </a:solidFill>
              </a:rPr>
              <a:t>C - </a:t>
            </a:r>
            <a:r>
              <a:rPr lang="en-US" i="1" dirty="0" err="1">
                <a:solidFill>
                  <a:schemeClr val="tx1">
                    <a:lumMod val="50000"/>
                  </a:schemeClr>
                </a:solidFill>
              </a:rPr>
              <a:t>Dockerhub</a:t>
            </a:r>
            <a:endParaRPr lang="en-US" i="1" dirty="0">
              <a:solidFill>
                <a:schemeClr val="tx1">
                  <a:lumMod val="50000"/>
                </a:schemeClr>
              </a:solidFill>
            </a:endParaRPr>
          </a:p>
          <a:p>
            <a:pPr marL="514350" indent="-285750">
              <a:buClrTx/>
              <a:buSzPct val="100000"/>
              <a:buFont typeface="Arial" panose="020B0604020202020204" pitchFamily="34" charset="0"/>
              <a:buChar char="●"/>
            </a:pPr>
            <a:endParaRPr lang="en-US" i="1" dirty="0">
              <a:solidFill>
                <a:schemeClr val="tx1">
                  <a:lumMod val="50000"/>
                </a:schemeClr>
              </a:solidFill>
            </a:endParaRP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8D971948-DA5F-4ED9-922B-06D01E88AF39}"/>
              </a:ext>
            </a:extLst>
          </p:cNvPr>
          <p:cNvSpPr>
            <a:spLocks noGrp="1"/>
          </p:cNvSpPr>
          <p:nvPr>
            <p:ph type="sldNum" idx="12"/>
          </p:nvPr>
        </p:nvSpPr>
        <p:spPr/>
        <p:txBody>
          <a:bodyPr/>
          <a:lstStyle/>
          <a:p>
            <a:fld id="{00000000-1234-1234-1234-123412341234}" type="slidenum">
              <a:rPr lang="en-US" smtClean="0"/>
              <a:pPr/>
              <a:t>107</a:t>
            </a:fld>
            <a:endParaRPr lang="en-US" dirty="0"/>
          </a:p>
        </p:txBody>
      </p:sp>
      <p:pic>
        <p:nvPicPr>
          <p:cNvPr id="4" name="Picture 3">
            <a:extLst>
              <a:ext uri="{FF2B5EF4-FFF2-40B4-BE49-F238E27FC236}">
                <a16:creationId xmlns:a16="http://schemas.microsoft.com/office/drawing/2014/main" id="{73835DBC-E851-50A4-C46E-FB2736CDB8EA}"/>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179422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Review Questions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sz="1600" i="1" dirty="0">
                <a:solidFill>
                  <a:schemeClr val="tx1">
                    <a:lumMod val="50000"/>
                  </a:schemeClr>
                </a:solidFill>
              </a:rPr>
              <a:t>Where do Docker images get shared?</a:t>
            </a:r>
          </a:p>
          <a:p>
            <a:pPr marL="514350" indent="-285750">
              <a:buClrTx/>
              <a:buSzPct val="100000"/>
              <a:buFont typeface="Arial" panose="020B0604020202020204" pitchFamily="34" charset="0"/>
              <a:buChar char="●"/>
            </a:pPr>
            <a:r>
              <a:rPr lang="en-US" i="1" dirty="0">
                <a:solidFill>
                  <a:schemeClr val="tx1">
                    <a:lumMod val="50000"/>
                  </a:schemeClr>
                </a:solidFill>
              </a:rPr>
              <a:t>A – In a registry</a:t>
            </a:r>
          </a:p>
          <a:p>
            <a:pPr marL="514350" indent="-285750">
              <a:buClrTx/>
              <a:buSzPct val="100000"/>
              <a:buFont typeface="Arial" panose="020B0604020202020204" pitchFamily="34" charset="0"/>
              <a:buChar char="●"/>
            </a:pPr>
            <a:r>
              <a:rPr lang="en-US" i="1" dirty="0">
                <a:solidFill>
                  <a:schemeClr val="tx1">
                    <a:lumMod val="50000"/>
                  </a:schemeClr>
                </a:solidFill>
              </a:rPr>
              <a:t>B – In </a:t>
            </a:r>
            <a:r>
              <a:rPr lang="en-US" i="1" dirty="0" err="1">
                <a:solidFill>
                  <a:schemeClr val="tx1">
                    <a:lumMod val="50000"/>
                  </a:schemeClr>
                </a:solidFill>
              </a:rPr>
              <a:t>Dockerhub</a:t>
            </a:r>
            <a:endParaRPr lang="en-US" i="1" dirty="0">
              <a:solidFill>
                <a:schemeClr val="tx1">
                  <a:lumMod val="50000"/>
                </a:schemeClr>
              </a:solidFill>
            </a:endParaRPr>
          </a:p>
          <a:p>
            <a:pPr marL="514350" indent="-285750">
              <a:buClrTx/>
              <a:buSzPct val="100000"/>
              <a:buFont typeface="Arial" panose="020B0604020202020204" pitchFamily="34" charset="0"/>
              <a:buChar char="●"/>
            </a:pPr>
            <a:r>
              <a:rPr lang="en-US" i="1" dirty="0">
                <a:solidFill>
                  <a:schemeClr val="tx1">
                    <a:lumMod val="50000"/>
                  </a:schemeClr>
                </a:solidFill>
              </a:rPr>
              <a:t>C - In the Docker store</a:t>
            </a:r>
          </a:p>
          <a:p>
            <a:pPr marL="514350" indent="-285750">
              <a:buClrTx/>
              <a:buSzPct val="100000"/>
              <a:buFont typeface="Arial" panose="020B0604020202020204" pitchFamily="34" charset="0"/>
              <a:buChar char="●"/>
            </a:pPr>
            <a:endParaRPr lang="en-US" i="1" dirty="0">
              <a:solidFill>
                <a:schemeClr val="tx1">
                  <a:lumMod val="50000"/>
                </a:schemeClr>
              </a:solidFill>
            </a:endParaRP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8D971948-DA5F-4ED9-922B-06D01E88AF39}"/>
              </a:ext>
            </a:extLst>
          </p:cNvPr>
          <p:cNvSpPr>
            <a:spLocks noGrp="1"/>
          </p:cNvSpPr>
          <p:nvPr>
            <p:ph type="sldNum" idx="12"/>
          </p:nvPr>
        </p:nvSpPr>
        <p:spPr/>
        <p:txBody>
          <a:bodyPr/>
          <a:lstStyle/>
          <a:p>
            <a:fld id="{00000000-1234-1234-1234-123412341234}" type="slidenum">
              <a:rPr lang="en-US" smtClean="0"/>
              <a:pPr/>
              <a:t>108</a:t>
            </a:fld>
            <a:endParaRPr lang="en-US" dirty="0"/>
          </a:p>
        </p:txBody>
      </p:sp>
      <p:pic>
        <p:nvPicPr>
          <p:cNvPr id="4" name="Picture 3">
            <a:extLst>
              <a:ext uri="{FF2B5EF4-FFF2-40B4-BE49-F238E27FC236}">
                <a16:creationId xmlns:a16="http://schemas.microsoft.com/office/drawing/2014/main" id="{73835DBC-E851-50A4-C46E-FB2736CDB8EA}"/>
              </a:ext>
            </a:extLst>
          </p:cNvPr>
          <p:cNvPicPr>
            <a:picLocks noChangeAspect="1"/>
          </p:cNvPicPr>
          <p:nvPr/>
        </p:nvPicPr>
        <p:blipFill>
          <a:blip r:embed="rId3"/>
          <a:stretch>
            <a:fillRect/>
          </a:stretch>
        </p:blipFill>
        <p:spPr>
          <a:xfrm>
            <a:off x="7712801" y="396508"/>
            <a:ext cx="843983" cy="745742"/>
          </a:xfrm>
          <a:prstGeom prst="rect">
            <a:avLst/>
          </a:prstGeom>
        </p:spPr>
      </p:pic>
    </p:spTree>
    <p:extLst>
      <p:ext uri="{BB962C8B-B14F-4D97-AF65-F5344CB8AC3E}">
        <p14:creationId xmlns:p14="http://schemas.microsoft.com/office/powerpoint/2010/main" val="375788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Review Questions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228600" indent="0">
              <a:buClrTx/>
              <a:buSzPct val="100000"/>
            </a:pPr>
            <a:r>
              <a:rPr lang="en-US" sz="1600" i="1" dirty="0">
                <a:solidFill>
                  <a:schemeClr val="tx1">
                    <a:lumMod val="50000"/>
                  </a:schemeClr>
                </a:solidFill>
              </a:rPr>
              <a:t>Which of the following is a cost/disadvantage of microservices?</a:t>
            </a:r>
          </a:p>
          <a:p>
            <a:pPr marL="514350" indent="-285750">
              <a:buClrTx/>
              <a:buSzPct val="100000"/>
              <a:buFont typeface="Arial" panose="020B0604020202020204" pitchFamily="34" charset="0"/>
              <a:buChar char="●"/>
            </a:pPr>
            <a:r>
              <a:rPr lang="en-US" i="1" dirty="0">
                <a:solidFill>
                  <a:schemeClr val="tx1">
                    <a:lumMod val="50000"/>
                  </a:schemeClr>
                </a:solidFill>
              </a:rPr>
              <a:t>A – We can use Java with one microservice, and Python with a different microservice</a:t>
            </a:r>
          </a:p>
          <a:p>
            <a:pPr marL="514350" indent="-285750">
              <a:buClrTx/>
              <a:buSzPct val="100000"/>
              <a:buFont typeface="Arial" panose="020B0604020202020204" pitchFamily="34" charset="0"/>
              <a:buChar char="●"/>
            </a:pPr>
            <a:r>
              <a:rPr lang="en-US" i="1" dirty="0">
                <a:solidFill>
                  <a:schemeClr val="tx1">
                    <a:lumMod val="50000"/>
                  </a:schemeClr>
                </a:solidFill>
              </a:rPr>
              <a:t>B – Isolation of microservices</a:t>
            </a:r>
          </a:p>
          <a:p>
            <a:pPr marL="514350" indent="-285750">
              <a:buClrTx/>
              <a:buSzPct val="100000"/>
              <a:buFont typeface="Arial" panose="020B0604020202020204" pitchFamily="34" charset="0"/>
              <a:buChar char="●"/>
            </a:pPr>
            <a:r>
              <a:rPr lang="en-US" i="1" dirty="0">
                <a:solidFill>
                  <a:schemeClr val="tx1">
                    <a:lumMod val="50000"/>
                  </a:schemeClr>
                </a:solidFill>
              </a:rPr>
              <a:t>C – Increased dependence on the network</a:t>
            </a:r>
          </a:p>
          <a:p>
            <a:pPr marL="514350" indent="-285750">
              <a:buClrTx/>
              <a:buSzPct val="100000"/>
              <a:buFont typeface="Arial" panose="020B0604020202020204" pitchFamily="34" charset="0"/>
              <a:buChar char="●"/>
            </a:pPr>
            <a:endParaRPr lang="en-US" i="1" dirty="0">
              <a:solidFill>
                <a:schemeClr val="tx1">
                  <a:lumMod val="50000"/>
                </a:schemeClr>
              </a:solidFill>
            </a:endParaRP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8D971948-DA5F-4ED9-922B-06D01E88AF39}"/>
              </a:ext>
            </a:extLst>
          </p:cNvPr>
          <p:cNvSpPr>
            <a:spLocks noGrp="1"/>
          </p:cNvSpPr>
          <p:nvPr>
            <p:ph type="sldNum" idx="12"/>
          </p:nvPr>
        </p:nvSpPr>
        <p:spPr/>
        <p:txBody>
          <a:bodyPr/>
          <a:lstStyle/>
          <a:p>
            <a:fld id="{00000000-1234-1234-1234-123412341234}" type="slidenum">
              <a:rPr lang="en-US" smtClean="0"/>
              <a:pPr/>
              <a:t>109</a:t>
            </a:fld>
            <a:endParaRPr lang="en-US" dirty="0"/>
          </a:p>
        </p:txBody>
      </p:sp>
      <p:pic>
        <p:nvPicPr>
          <p:cNvPr id="4" name="Picture 3">
            <a:extLst>
              <a:ext uri="{FF2B5EF4-FFF2-40B4-BE49-F238E27FC236}">
                <a16:creationId xmlns:a16="http://schemas.microsoft.com/office/drawing/2014/main" id="{73835DBC-E851-50A4-C46E-FB2736CDB8EA}"/>
              </a:ext>
            </a:extLst>
          </p:cNvPr>
          <p:cNvPicPr>
            <a:picLocks noChangeAspect="1"/>
          </p:cNvPicPr>
          <p:nvPr/>
        </p:nvPicPr>
        <p:blipFill>
          <a:blip r:embed="rId3"/>
          <a:stretch>
            <a:fillRect/>
          </a:stretch>
        </p:blipFill>
        <p:spPr>
          <a:xfrm>
            <a:off x="7712801" y="396508"/>
            <a:ext cx="843983" cy="745742"/>
          </a:xfrm>
          <a:prstGeom prst="rect">
            <a:avLst/>
          </a:prstGeom>
        </p:spPr>
      </p:pic>
    </p:spTree>
    <p:extLst>
      <p:ext uri="{BB962C8B-B14F-4D97-AF65-F5344CB8AC3E}">
        <p14:creationId xmlns:p14="http://schemas.microsoft.com/office/powerpoint/2010/main" val="191653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Conditionals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https://github.com/KernelGamut32/intermediate-python/blob/main/02%20Conditionals.ipynb</a:t>
            </a:r>
            <a:endParaRPr lang="en-US" dirty="0"/>
          </a:p>
        </p:txBody>
      </p:sp>
    </p:spTree>
    <p:extLst>
      <p:ext uri="{BB962C8B-B14F-4D97-AF65-F5344CB8AC3E}">
        <p14:creationId xmlns:p14="http://schemas.microsoft.com/office/powerpoint/2010/main" val="16578138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                               Docker		</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110</a:t>
            </a:fld>
            <a:endParaRPr/>
          </a:p>
        </p:txBody>
      </p:sp>
      <p:sp>
        <p:nvSpPr>
          <p:cNvPr id="1296" name="Google Shape;1296;p112"/>
          <p:cNvSpPr txBox="1"/>
          <p:nvPr/>
        </p:nvSpPr>
        <p:spPr>
          <a:xfrm>
            <a:off x="3778031" y="1453483"/>
            <a:ext cx="4572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Execute the 2 parts of the Docker lab available at </a:t>
            </a:r>
            <a:r>
              <a:rPr lang="en-US" sz="1200" dirty="0">
                <a:solidFill>
                  <a:srgbClr val="D4D4D4"/>
                </a:solidFill>
                <a:hlinkClick r:id="rId3"/>
              </a:rPr>
              <a:t>https://github.com/KernelGamut32/capital_group_edge_la_public/tree/main/labs/week02/docker-lab</a:t>
            </a:r>
            <a:r>
              <a:rPr lang="en-US" sz="1200" dirty="0">
                <a:solidFill>
                  <a:srgbClr val="D4D4D4"/>
                </a:solidFill>
              </a:rPr>
              <a:t>.</a:t>
            </a:r>
          </a:p>
        </p:txBody>
      </p:sp>
    </p:spTree>
    <p:extLst>
      <p:ext uri="{BB962C8B-B14F-4D97-AF65-F5344CB8AC3E}">
        <p14:creationId xmlns:p14="http://schemas.microsoft.com/office/powerpoint/2010/main" val="32056512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83FA-4793-2F4D-B8BD-F70AC849B912}"/>
              </a:ext>
            </a:extLst>
          </p:cNvPr>
          <p:cNvSpPr>
            <a:spLocks noGrp="1"/>
          </p:cNvSpPr>
          <p:nvPr>
            <p:ph type="title"/>
          </p:nvPr>
        </p:nvSpPr>
        <p:spPr/>
        <p:txBody>
          <a:bodyPr/>
          <a:lstStyle/>
          <a:p>
            <a:r>
              <a:rPr lang="en-US"/>
              <a:t>Application Bootstrapping with Docker and k8s</a:t>
            </a:r>
          </a:p>
        </p:txBody>
      </p:sp>
      <p:sp>
        <p:nvSpPr>
          <p:cNvPr id="3" name="Text Placeholder 2">
            <a:extLst>
              <a:ext uri="{FF2B5EF4-FFF2-40B4-BE49-F238E27FC236}">
                <a16:creationId xmlns:a16="http://schemas.microsoft.com/office/drawing/2014/main" id="{E08C40C1-EF4A-C44F-91ED-5AD529C8D3B2}"/>
              </a:ext>
            </a:extLst>
          </p:cNvPr>
          <p:cNvSpPr>
            <a:spLocks noGrp="1"/>
          </p:cNvSpPr>
          <p:nvPr>
            <p:ph type="subTitle" idx="1"/>
          </p:nvPr>
        </p:nvSpPr>
        <p:spPr>
          <a:xfrm>
            <a:off x="613700" y="1256125"/>
            <a:ext cx="7625100" cy="3173100"/>
          </a:xfrm>
        </p:spPr>
        <p:txBody>
          <a:bodyPr/>
          <a:lstStyle/>
          <a:p>
            <a:pPr indent="-285750" defTabSz="685800">
              <a:buClrTx/>
              <a:buSzPct val="100000"/>
              <a:buFont typeface="Arial" panose="020B0604020202020204" pitchFamily="34" charset="0"/>
              <a:buChar char="●"/>
              <a:defRPr/>
            </a:pPr>
            <a:r>
              <a:rPr lang="en-US" dirty="0">
                <a:solidFill>
                  <a:schemeClr val="tx1">
                    <a:lumMod val="50000"/>
                  </a:schemeClr>
                </a:solidFill>
                <a:latin typeface="+mj-lt"/>
              </a:rPr>
              <a:t>K</a:t>
            </a:r>
            <a:r>
              <a:rPr lang="en-US" dirty="0" err="1">
                <a:solidFill>
                  <a:schemeClr val="tx1">
                    <a:lumMod val="50000"/>
                  </a:schemeClr>
                </a:solidFill>
                <a:latin typeface="+mj-lt"/>
                <a:sym typeface="Helvetica Neue Light"/>
              </a:rPr>
              <a:t>ubernetes</a:t>
            </a:r>
            <a:r>
              <a:rPr lang="en-US" dirty="0">
                <a:solidFill>
                  <a:schemeClr val="tx1">
                    <a:lumMod val="50000"/>
                  </a:schemeClr>
                </a:solidFill>
                <a:latin typeface="+mj-lt"/>
                <a:sym typeface="Helvetica Neue Light"/>
              </a:rPr>
              <a:t> provides a hosting environment for containerized applications</a:t>
            </a:r>
          </a:p>
          <a:p>
            <a:pPr indent="-285750" defTabSz="685800">
              <a:buClrTx/>
              <a:buSzPct val="100000"/>
              <a:buFont typeface="Arial" panose="020B0604020202020204" pitchFamily="34" charset="0"/>
              <a:buChar char="●"/>
              <a:defRPr/>
            </a:pPr>
            <a:r>
              <a:rPr lang="en-US" dirty="0">
                <a:solidFill>
                  <a:schemeClr val="tx1">
                    <a:lumMod val="50000"/>
                  </a:schemeClr>
                </a:solidFill>
                <a:latin typeface="+mj-lt"/>
                <a:sym typeface="Helvetica Neue Light"/>
              </a:rPr>
              <a:t>Once you have a Docker image, you can work entirely within </a:t>
            </a:r>
            <a:r>
              <a:rPr lang="en-US" dirty="0">
                <a:solidFill>
                  <a:schemeClr val="tx1">
                    <a:lumMod val="50000"/>
                  </a:schemeClr>
                </a:solidFill>
                <a:latin typeface="+mj-lt"/>
              </a:rPr>
              <a:t>Kubernetes to deploy your app</a:t>
            </a:r>
            <a:endParaRPr lang="en-US" dirty="0">
              <a:solidFill>
                <a:schemeClr val="tx1">
                  <a:lumMod val="50000"/>
                </a:schemeClr>
              </a:solidFill>
              <a:latin typeface="+mj-lt"/>
              <a:sym typeface="Helvetica Neue Light"/>
            </a:endParaRPr>
          </a:p>
          <a:p>
            <a:pPr marL="514350" indent="-285750">
              <a:buClrTx/>
              <a:buSzPct val="100000"/>
              <a:buFont typeface="Arial" panose="020B0604020202020204" pitchFamily="34" charset="0"/>
              <a:buChar char="●"/>
            </a:pPr>
            <a:endParaRPr lang="en-US" dirty="0">
              <a:solidFill>
                <a:schemeClr val="tx1">
                  <a:lumMod val="50000"/>
                </a:schemeClr>
              </a:solidFill>
              <a:latin typeface="+mj-lt"/>
            </a:endParaRPr>
          </a:p>
        </p:txBody>
      </p:sp>
      <p:sp>
        <p:nvSpPr>
          <p:cNvPr id="4" name="Slide Number Placeholder 3">
            <a:extLst>
              <a:ext uri="{FF2B5EF4-FFF2-40B4-BE49-F238E27FC236}">
                <a16:creationId xmlns:a16="http://schemas.microsoft.com/office/drawing/2014/main" id="{3672EBBC-4697-684F-822C-479F4E771A6C}"/>
              </a:ext>
            </a:extLst>
          </p:cNvPr>
          <p:cNvSpPr>
            <a:spLocks noGrp="1"/>
          </p:cNvSpPr>
          <p:nvPr>
            <p:ph type="sldNum" idx="12"/>
          </p:nvPr>
        </p:nvSpPr>
        <p:spPr/>
        <p:txBody>
          <a:bodyPr/>
          <a:lstStyle/>
          <a:p>
            <a:fld id="{00000000-1234-1234-1234-123412341234}" type="slidenum">
              <a:rPr lang="en-US" smtClean="0"/>
              <a:pPr/>
              <a:t>111</a:t>
            </a:fld>
            <a:endParaRPr lang="en-US"/>
          </a:p>
        </p:txBody>
      </p:sp>
      <p:pic>
        <p:nvPicPr>
          <p:cNvPr id="6" name="Picture 5">
            <a:extLst>
              <a:ext uri="{FF2B5EF4-FFF2-40B4-BE49-F238E27FC236}">
                <a16:creationId xmlns:a16="http://schemas.microsoft.com/office/drawing/2014/main" id="{28822D9E-D6B5-93E3-CE4B-3B6888A12186}"/>
              </a:ext>
            </a:extLst>
          </p:cNvPr>
          <p:cNvPicPr>
            <a:picLocks noChangeAspect="1"/>
          </p:cNvPicPr>
          <p:nvPr/>
        </p:nvPicPr>
        <p:blipFill>
          <a:blip r:embed="rId2"/>
          <a:stretch>
            <a:fillRect/>
          </a:stretch>
        </p:blipFill>
        <p:spPr>
          <a:xfrm>
            <a:off x="2026989" y="3129486"/>
            <a:ext cx="1361103" cy="1202668"/>
          </a:xfrm>
          <a:prstGeom prst="rect">
            <a:avLst/>
          </a:prstGeom>
        </p:spPr>
      </p:pic>
      <p:pic>
        <p:nvPicPr>
          <p:cNvPr id="7" name="Picture 6">
            <a:extLst>
              <a:ext uri="{FF2B5EF4-FFF2-40B4-BE49-F238E27FC236}">
                <a16:creationId xmlns:a16="http://schemas.microsoft.com/office/drawing/2014/main" id="{4004B90E-3E07-A678-DC4F-6B36470CFEB2}"/>
              </a:ext>
            </a:extLst>
          </p:cNvPr>
          <p:cNvPicPr>
            <a:picLocks noChangeAspect="1"/>
          </p:cNvPicPr>
          <p:nvPr/>
        </p:nvPicPr>
        <p:blipFill>
          <a:blip r:embed="rId3"/>
          <a:stretch>
            <a:fillRect/>
          </a:stretch>
        </p:blipFill>
        <p:spPr>
          <a:xfrm>
            <a:off x="4801381" y="3236849"/>
            <a:ext cx="2818992" cy="782364"/>
          </a:xfrm>
          <a:prstGeom prst="rect">
            <a:avLst/>
          </a:prstGeom>
        </p:spPr>
      </p:pic>
      <p:sp>
        <p:nvSpPr>
          <p:cNvPr id="8" name="Plus Sign 7">
            <a:extLst>
              <a:ext uri="{FF2B5EF4-FFF2-40B4-BE49-F238E27FC236}">
                <a16:creationId xmlns:a16="http://schemas.microsoft.com/office/drawing/2014/main" id="{CD0EAA1A-6FF4-FE52-D0CB-2236AE372686}"/>
              </a:ext>
            </a:extLst>
          </p:cNvPr>
          <p:cNvSpPr/>
          <p:nvPr/>
        </p:nvSpPr>
        <p:spPr>
          <a:xfrm>
            <a:off x="3763478" y="3203160"/>
            <a:ext cx="808522" cy="849742"/>
          </a:xfrm>
          <a:prstGeom prst="mathPlus">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310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a:t>Kubernetes (k8s) Overview</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ClrTx/>
              <a:buSzPct val="100000"/>
              <a:buFontTx/>
              <a:buChar char="●"/>
            </a:pPr>
            <a:r>
              <a:rPr lang="en-US" dirty="0">
                <a:solidFill>
                  <a:schemeClr val="tx1">
                    <a:lumMod val="50000"/>
                  </a:schemeClr>
                </a:solidFill>
              </a:rPr>
              <a:t>Kubernetes is a </a:t>
            </a:r>
            <a:r>
              <a:rPr lang="en-US" b="0" i="0" dirty="0">
                <a:solidFill>
                  <a:schemeClr val="tx1">
                    <a:lumMod val="50000"/>
                  </a:schemeClr>
                </a:solidFill>
                <a:effectLst/>
                <a:latin typeface="open sans" panose="020B0604020202020204" pitchFamily="34" charset="0"/>
              </a:rPr>
              <a:t>portable, extensible, open-source platform for managing containerized workloads and services</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112</a:t>
            </a:fld>
            <a:endParaRPr lang="en-US"/>
          </a:p>
        </p:txBody>
      </p:sp>
      <p:pic>
        <p:nvPicPr>
          <p:cNvPr id="5" name="Picture 4">
            <a:extLst>
              <a:ext uri="{FF2B5EF4-FFF2-40B4-BE49-F238E27FC236}">
                <a16:creationId xmlns:a16="http://schemas.microsoft.com/office/drawing/2014/main" id="{4344A07A-884F-AFDA-4878-871CED55A310}"/>
              </a:ext>
            </a:extLst>
          </p:cNvPr>
          <p:cNvPicPr>
            <a:picLocks noChangeAspect="1"/>
          </p:cNvPicPr>
          <p:nvPr/>
        </p:nvPicPr>
        <p:blipFill>
          <a:blip r:embed="rId2"/>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25021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ACF6-F782-C349-BDA8-72DD8C108860}"/>
              </a:ext>
            </a:extLst>
          </p:cNvPr>
          <p:cNvSpPr>
            <a:spLocks noGrp="1"/>
          </p:cNvSpPr>
          <p:nvPr>
            <p:ph type="title"/>
          </p:nvPr>
        </p:nvSpPr>
        <p:spPr/>
        <p:txBody>
          <a:bodyPr/>
          <a:lstStyle/>
          <a:p>
            <a:r>
              <a:rPr lang="en-US" sz="2100"/>
              <a:t>What is an Orchestrator and Why Do We Need It?</a:t>
            </a:r>
          </a:p>
        </p:txBody>
      </p:sp>
      <p:sp>
        <p:nvSpPr>
          <p:cNvPr id="3" name="Text Placeholder 2">
            <a:extLst>
              <a:ext uri="{FF2B5EF4-FFF2-40B4-BE49-F238E27FC236}">
                <a16:creationId xmlns:a16="http://schemas.microsoft.com/office/drawing/2014/main" id="{B2D3F6DA-3F4D-2749-B2DA-716937250643}"/>
              </a:ext>
            </a:extLst>
          </p:cNvPr>
          <p:cNvSpPr>
            <a:spLocks noGrp="1"/>
          </p:cNvSpPr>
          <p:nvPr>
            <p:ph type="subTitle" idx="1"/>
          </p:nvPr>
        </p:nvSpPr>
        <p:spPr>
          <a:xfrm>
            <a:off x="613700" y="1256125"/>
            <a:ext cx="7625100" cy="3173100"/>
          </a:xfrm>
        </p:spPr>
        <p:txBody>
          <a:bodyPr/>
          <a:lstStyle/>
          <a:p>
            <a:pPr marL="514350" indent="-285750">
              <a:buClrTx/>
              <a:buSzPct val="100000"/>
              <a:buFontTx/>
              <a:buChar char="●"/>
            </a:pPr>
            <a:r>
              <a:rPr lang="en-US" dirty="0">
                <a:solidFill>
                  <a:schemeClr val="tx1">
                    <a:lumMod val="50000"/>
                  </a:schemeClr>
                </a:solidFill>
                <a:latin typeface="open sans" panose="020B0604020202020204" pitchFamily="34" charset="0"/>
              </a:rPr>
              <a:t>What would it look like to manually control the containers needed for your application as your app scales or containers fail?</a:t>
            </a:r>
          </a:p>
          <a:p>
            <a:pPr marL="514350" indent="-285750">
              <a:buClrTx/>
              <a:buSzPct val="100000"/>
              <a:buFontTx/>
              <a:buChar char="●"/>
            </a:pPr>
            <a:r>
              <a:rPr lang="en-US" dirty="0">
                <a:solidFill>
                  <a:schemeClr val="tx1">
                    <a:lumMod val="50000"/>
                  </a:schemeClr>
                </a:solidFill>
                <a:latin typeface="open sans" panose="020B0604020202020204" pitchFamily="34" charset="0"/>
              </a:rPr>
              <a:t>“Orchestration” is the execution of a defined workflow</a:t>
            </a:r>
            <a:endParaRPr lang="en-US" dirty="0">
              <a:solidFill>
                <a:schemeClr val="tx1">
                  <a:lumMod val="50000"/>
                </a:schemeClr>
              </a:solidFill>
            </a:endParaRPr>
          </a:p>
          <a:p>
            <a:pPr marL="514350" indent="-285750">
              <a:buClrTx/>
              <a:buSzPct val="100000"/>
              <a:buFontTx/>
              <a:buChar char="●"/>
            </a:pPr>
            <a:r>
              <a:rPr lang="en-US" dirty="0">
                <a:solidFill>
                  <a:schemeClr val="tx1">
                    <a:lumMod val="50000"/>
                  </a:schemeClr>
                </a:solidFill>
              </a:rPr>
              <a:t>We can use an orchestrator to start and stop containers automatically based on your set rules</a:t>
            </a:r>
          </a:p>
          <a:p>
            <a:pPr marL="514350" indent="-285750">
              <a:buClrTx/>
              <a:buSzPct val="100000"/>
              <a:buFontTx/>
              <a:buChar char="●"/>
            </a:pPr>
            <a:r>
              <a:rPr lang="en-US" dirty="0">
                <a:solidFill>
                  <a:schemeClr val="tx1">
                    <a:lumMod val="50000"/>
                  </a:schemeClr>
                </a:solidFill>
              </a:rPr>
              <a:t>What does this open up for you?</a:t>
            </a:r>
          </a:p>
        </p:txBody>
      </p:sp>
      <p:sp>
        <p:nvSpPr>
          <p:cNvPr id="4" name="Slide Number Placeholder 3">
            <a:extLst>
              <a:ext uri="{FF2B5EF4-FFF2-40B4-BE49-F238E27FC236}">
                <a16:creationId xmlns:a16="http://schemas.microsoft.com/office/drawing/2014/main" id="{342DD06F-9E34-7144-BD83-F827E0C0FF4D}"/>
              </a:ext>
            </a:extLst>
          </p:cNvPr>
          <p:cNvSpPr>
            <a:spLocks noGrp="1"/>
          </p:cNvSpPr>
          <p:nvPr>
            <p:ph type="sldNum" idx="12"/>
          </p:nvPr>
        </p:nvSpPr>
        <p:spPr/>
        <p:txBody>
          <a:bodyPr/>
          <a:lstStyle/>
          <a:p>
            <a:fld id="{00000000-1234-1234-1234-123412341234}" type="slidenum">
              <a:rPr lang="en-US" smtClean="0"/>
              <a:pPr/>
              <a:t>113</a:t>
            </a:fld>
            <a:endParaRPr lang="en-US"/>
          </a:p>
        </p:txBody>
      </p:sp>
      <p:pic>
        <p:nvPicPr>
          <p:cNvPr id="5" name="Picture 4">
            <a:extLst>
              <a:ext uri="{FF2B5EF4-FFF2-40B4-BE49-F238E27FC236}">
                <a16:creationId xmlns:a16="http://schemas.microsoft.com/office/drawing/2014/main" id="{284619B2-49E7-D725-5437-8D107C9095DD}"/>
              </a:ext>
            </a:extLst>
          </p:cNvPr>
          <p:cNvPicPr>
            <a:picLocks noChangeAspect="1"/>
          </p:cNvPicPr>
          <p:nvPr/>
        </p:nvPicPr>
        <p:blipFill>
          <a:blip r:embed="rId2"/>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88344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00E2BB7-7B96-4EC7-B1AC-C769CEBDBA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956" y="1028375"/>
            <a:ext cx="8586788" cy="4012197"/>
          </a:xfrm>
          <a:prstGeom prst="rect">
            <a:avLst/>
          </a:prstGeom>
        </p:spPr>
      </p:pic>
      <p:sp>
        <p:nvSpPr>
          <p:cNvPr id="2" name="Title 1">
            <a:extLst>
              <a:ext uri="{FF2B5EF4-FFF2-40B4-BE49-F238E27FC236}">
                <a16:creationId xmlns:a16="http://schemas.microsoft.com/office/drawing/2014/main" id="{13C11970-8FA2-494E-A3C8-0EDC31C0A06B}"/>
              </a:ext>
            </a:extLst>
          </p:cNvPr>
          <p:cNvSpPr>
            <a:spLocks noGrp="1"/>
          </p:cNvSpPr>
          <p:nvPr>
            <p:ph type="title"/>
          </p:nvPr>
        </p:nvSpPr>
        <p:spPr/>
        <p:txBody>
          <a:bodyPr/>
          <a:lstStyle/>
          <a:p>
            <a:r>
              <a:rPr lang="en-US"/>
              <a:t>Architecture of k8s System</a:t>
            </a:r>
          </a:p>
        </p:txBody>
      </p:sp>
      <p:sp>
        <p:nvSpPr>
          <p:cNvPr id="4" name="Slide Number Placeholder 3">
            <a:extLst>
              <a:ext uri="{FF2B5EF4-FFF2-40B4-BE49-F238E27FC236}">
                <a16:creationId xmlns:a16="http://schemas.microsoft.com/office/drawing/2014/main" id="{93625727-5947-5A4C-9913-8B28BFE6A890}"/>
              </a:ext>
            </a:extLst>
          </p:cNvPr>
          <p:cNvSpPr>
            <a:spLocks noGrp="1"/>
          </p:cNvSpPr>
          <p:nvPr>
            <p:ph type="sldNum" idx="12"/>
          </p:nvPr>
        </p:nvSpPr>
        <p:spPr/>
        <p:txBody>
          <a:bodyPr/>
          <a:lstStyle/>
          <a:p>
            <a:fld id="{00000000-1234-1234-1234-123412341234}" type="slidenum">
              <a:rPr lang="en-US" smtClean="0"/>
              <a:pPr/>
              <a:t>114</a:t>
            </a:fld>
            <a:endParaRPr lang="en-US"/>
          </a:p>
        </p:txBody>
      </p:sp>
      <p:pic>
        <p:nvPicPr>
          <p:cNvPr id="3" name="Picture 2">
            <a:extLst>
              <a:ext uri="{FF2B5EF4-FFF2-40B4-BE49-F238E27FC236}">
                <a16:creationId xmlns:a16="http://schemas.microsoft.com/office/drawing/2014/main" id="{789CACC5-55AE-B82D-6EA4-CBF8E01B3565}"/>
              </a:ext>
            </a:extLst>
          </p:cNvPr>
          <p:cNvPicPr>
            <a:picLocks noChangeAspect="1"/>
          </p:cNvPicPr>
          <p:nvPr/>
        </p:nvPicPr>
        <p:blipFill>
          <a:blip r:embed="rId5"/>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22549432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E0EB-CBBE-A146-AAC1-68FCBB99082A}"/>
              </a:ext>
            </a:extLst>
          </p:cNvPr>
          <p:cNvSpPr>
            <a:spLocks noGrp="1"/>
          </p:cNvSpPr>
          <p:nvPr>
            <p:ph type="title"/>
          </p:nvPr>
        </p:nvSpPr>
        <p:spPr/>
        <p:txBody>
          <a:bodyPr/>
          <a:lstStyle/>
          <a:p>
            <a:r>
              <a:rPr lang="en-US"/>
              <a:t>Core Components of k8s</a:t>
            </a:r>
          </a:p>
        </p:txBody>
      </p:sp>
      <p:sp>
        <p:nvSpPr>
          <p:cNvPr id="3" name="Text Placeholder 2">
            <a:extLst>
              <a:ext uri="{FF2B5EF4-FFF2-40B4-BE49-F238E27FC236}">
                <a16:creationId xmlns:a16="http://schemas.microsoft.com/office/drawing/2014/main" id="{FCA71D91-AAD4-254F-A4E5-14ED9720EB8B}"/>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When you deploy Kubernetes, you get a cluster.</a:t>
            </a:r>
          </a:p>
          <a:p>
            <a:pPr marL="514350" indent="-285750">
              <a:buClrTx/>
              <a:buSzPct val="100000"/>
              <a:buFont typeface="Arial" panose="020B0604020202020204" pitchFamily="34" charset="0"/>
              <a:buChar char="●"/>
            </a:pPr>
            <a:r>
              <a:rPr lang="en-US" dirty="0">
                <a:solidFill>
                  <a:schemeClr val="tx1">
                    <a:lumMod val="50000"/>
                  </a:schemeClr>
                </a:solidFill>
              </a:rPr>
              <a:t>A Kubernetes cluster consists of a set of worker machines, called nodes, that run containerized applications. Every cluster has at least one worker node.</a:t>
            </a:r>
          </a:p>
          <a:p>
            <a:pPr marL="514350" indent="-285750">
              <a:buClrTx/>
              <a:buSzPct val="100000"/>
              <a:buFont typeface="Arial" panose="020B0604020202020204" pitchFamily="34" charset="0"/>
              <a:buChar char="●"/>
            </a:pPr>
            <a:r>
              <a:rPr lang="en-US" dirty="0">
                <a:solidFill>
                  <a:schemeClr val="tx1">
                    <a:lumMod val="50000"/>
                  </a:schemeClr>
                </a:solidFill>
              </a:rPr>
              <a:t>The worker node(s) host the Pods that are the components of the application workload.</a:t>
            </a:r>
          </a:p>
          <a:p>
            <a:pPr marL="514350" indent="-285750">
              <a:buClrTx/>
              <a:buSzPct val="100000"/>
              <a:buFont typeface="Arial" panose="020B0604020202020204" pitchFamily="34" charset="0"/>
              <a:buChar char="●"/>
            </a:pPr>
            <a:r>
              <a:rPr lang="en-US" dirty="0">
                <a:solidFill>
                  <a:schemeClr val="tx1">
                    <a:lumMod val="50000"/>
                  </a:schemeClr>
                </a:solidFill>
              </a:rPr>
              <a:t>The control plane manages the worker nodes and the Pods in the cluster. </a:t>
            </a: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EEA90B67-32F1-EE4A-85F2-438263F1F44D}"/>
              </a:ext>
            </a:extLst>
          </p:cNvPr>
          <p:cNvSpPr>
            <a:spLocks noGrp="1"/>
          </p:cNvSpPr>
          <p:nvPr>
            <p:ph type="sldNum" idx="12"/>
          </p:nvPr>
        </p:nvSpPr>
        <p:spPr/>
        <p:txBody>
          <a:bodyPr/>
          <a:lstStyle/>
          <a:p>
            <a:fld id="{00000000-1234-1234-1234-123412341234}" type="slidenum">
              <a:rPr lang="en-US" smtClean="0"/>
              <a:pPr/>
              <a:t>115</a:t>
            </a:fld>
            <a:endParaRPr lang="en-US"/>
          </a:p>
        </p:txBody>
      </p:sp>
      <p:pic>
        <p:nvPicPr>
          <p:cNvPr id="5" name="Picture 4">
            <a:extLst>
              <a:ext uri="{FF2B5EF4-FFF2-40B4-BE49-F238E27FC236}">
                <a16:creationId xmlns:a16="http://schemas.microsoft.com/office/drawing/2014/main" id="{C5043BB2-5DD4-F399-0137-C92AA824855B}"/>
              </a:ext>
            </a:extLst>
          </p:cNvPr>
          <p:cNvPicPr>
            <a:picLocks noChangeAspect="1"/>
          </p:cNvPicPr>
          <p:nvPr/>
        </p:nvPicPr>
        <p:blipFill>
          <a:blip r:embed="rId2"/>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26588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EA86-F2A1-A04F-B51B-1416F23016FA}"/>
              </a:ext>
            </a:extLst>
          </p:cNvPr>
          <p:cNvSpPr>
            <a:spLocks noGrp="1"/>
          </p:cNvSpPr>
          <p:nvPr>
            <p:ph type="title"/>
          </p:nvPr>
        </p:nvSpPr>
        <p:spPr/>
        <p:txBody>
          <a:bodyPr/>
          <a:lstStyle/>
          <a:p>
            <a:r>
              <a:rPr lang="en-US"/>
              <a:t>k8s Resource/Manifest</a:t>
            </a:r>
          </a:p>
        </p:txBody>
      </p:sp>
      <p:sp>
        <p:nvSpPr>
          <p:cNvPr id="3" name="Text Placeholder 2">
            <a:extLst>
              <a:ext uri="{FF2B5EF4-FFF2-40B4-BE49-F238E27FC236}">
                <a16:creationId xmlns:a16="http://schemas.microsoft.com/office/drawing/2014/main" id="{C23753EE-F9E1-5F4B-B184-3AA1577FC21A}"/>
              </a:ext>
            </a:extLst>
          </p:cNvPr>
          <p:cNvSpPr>
            <a:spLocks noGrp="1"/>
          </p:cNvSpPr>
          <p:nvPr>
            <p:ph type="subTitle" idx="1"/>
          </p:nvPr>
        </p:nvSpPr>
        <p:spPr>
          <a:xfrm>
            <a:off x="613700" y="1249784"/>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Kubernetes manifests are text files, usually written in YAML</a:t>
            </a:r>
          </a:p>
          <a:p>
            <a:pPr marL="514350" indent="-285750">
              <a:buClrTx/>
              <a:buSzPct val="100000"/>
              <a:buFont typeface="Arial" panose="020B0604020202020204" pitchFamily="34" charset="0"/>
              <a:buChar char="●"/>
            </a:pPr>
            <a:r>
              <a:rPr lang="en-US" dirty="0">
                <a:solidFill>
                  <a:schemeClr val="tx1">
                    <a:lumMod val="50000"/>
                  </a:schemeClr>
                </a:solidFill>
              </a:rPr>
              <a:t>They are used to create, modify and delete Kubernetes resources</a:t>
            </a:r>
          </a:p>
        </p:txBody>
      </p:sp>
      <p:sp>
        <p:nvSpPr>
          <p:cNvPr id="4" name="Slide Number Placeholder 3">
            <a:extLst>
              <a:ext uri="{FF2B5EF4-FFF2-40B4-BE49-F238E27FC236}">
                <a16:creationId xmlns:a16="http://schemas.microsoft.com/office/drawing/2014/main" id="{7FC98FAE-CBAB-6F46-B870-91697AED51D7}"/>
              </a:ext>
            </a:extLst>
          </p:cNvPr>
          <p:cNvSpPr>
            <a:spLocks noGrp="1"/>
          </p:cNvSpPr>
          <p:nvPr>
            <p:ph type="sldNum" idx="12"/>
          </p:nvPr>
        </p:nvSpPr>
        <p:spPr/>
        <p:txBody>
          <a:bodyPr/>
          <a:lstStyle/>
          <a:p>
            <a:fld id="{00000000-1234-1234-1234-123412341234}" type="slidenum">
              <a:rPr lang="en-US" smtClean="0"/>
              <a:pPr/>
              <a:t>116</a:t>
            </a:fld>
            <a:endParaRPr lang="en-US"/>
          </a:p>
        </p:txBody>
      </p:sp>
      <p:pic>
        <p:nvPicPr>
          <p:cNvPr id="5" name="Picture 4">
            <a:extLst>
              <a:ext uri="{FF2B5EF4-FFF2-40B4-BE49-F238E27FC236}">
                <a16:creationId xmlns:a16="http://schemas.microsoft.com/office/drawing/2014/main" id="{3BAEEAE7-10AD-6C6D-F6C0-7B12298A9DDC}"/>
              </a:ext>
            </a:extLst>
          </p:cNvPr>
          <p:cNvPicPr>
            <a:picLocks noChangeAspect="1"/>
          </p:cNvPicPr>
          <p:nvPr/>
        </p:nvPicPr>
        <p:blipFill>
          <a:blip r:embed="rId2"/>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200827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6" name="Google Shape;157;p26">
            <a:extLst>
              <a:ext uri="{FF2B5EF4-FFF2-40B4-BE49-F238E27FC236}">
                <a16:creationId xmlns:a16="http://schemas.microsoft.com/office/drawing/2014/main" id="{D91C700C-EA16-4460-B6FE-032C5C5912CE}"/>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Arial" panose="020B0604020202020204" pitchFamily="34" charset="0"/>
                <a:ea typeface="Helvetica Neue"/>
                <a:cs typeface="Arial" panose="020B0604020202020204" pitchFamily="34" charset="0"/>
                <a:sym typeface="Helvetica Neue"/>
              </a:rPr>
              <a:t>Kubernetes Control Plane &amp; Data Plane</a:t>
            </a:r>
            <a:endParaRPr dirty="0">
              <a:latin typeface="Arial" panose="020B0604020202020204" pitchFamily="34" charset="0"/>
              <a:ea typeface="Helvetica Neue"/>
              <a:cs typeface="Arial" panose="020B0604020202020204" pitchFamily="34" charset="0"/>
              <a:sym typeface="Helvetica Neue"/>
            </a:endParaRPr>
          </a:p>
        </p:txBody>
      </p:sp>
      <p:sp>
        <p:nvSpPr>
          <p:cNvPr id="742" name="Google Shape;742;p111"/>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514350" indent="-285750">
              <a:spcBef>
                <a:spcPts val="1000"/>
              </a:spcBef>
              <a:buClrTx/>
              <a:buSzPct val="100000"/>
              <a:buFont typeface="Arial" panose="020B0604020202020204" pitchFamily="34" charset="0"/>
              <a:buChar char="●"/>
            </a:pPr>
            <a:r>
              <a:rPr lang="en" dirty="0">
                <a:solidFill>
                  <a:schemeClr val="tx1">
                    <a:lumMod val="50000"/>
                  </a:schemeClr>
                </a:solidFill>
              </a:rPr>
              <a:t>Kubernetes is actually a collection of pods implementing the k8s api and the cluster orchestration logic (AKA the Kubernetes control plane)</a:t>
            </a:r>
            <a:endParaRPr dirty="0">
              <a:solidFill>
                <a:schemeClr val="tx1">
                  <a:lumMod val="50000"/>
                </a:schemeClr>
              </a:solidFill>
            </a:endParaRPr>
          </a:p>
          <a:p>
            <a:pPr marL="514350" indent="-285750">
              <a:spcBef>
                <a:spcPts val="1000"/>
              </a:spcBef>
              <a:buClrTx/>
              <a:buSzPct val="100000"/>
              <a:buFont typeface="Arial" panose="020B0604020202020204" pitchFamily="34" charset="0"/>
              <a:buChar char="●"/>
            </a:pPr>
            <a:r>
              <a:rPr lang="en" dirty="0">
                <a:solidFill>
                  <a:schemeClr val="tx1">
                    <a:lumMod val="50000"/>
                  </a:schemeClr>
                </a:solidFill>
              </a:rPr>
              <a:t>The application/data plane is everything else, meaning all the nodes that host all the pods that the application runs on</a:t>
            </a:r>
            <a:endParaRPr dirty="0">
              <a:solidFill>
                <a:schemeClr val="tx1">
                  <a:lumMod val="50000"/>
                </a:schemeClr>
              </a:solidFill>
            </a:endParaRPr>
          </a:p>
          <a:p>
            <a:pPr marL="514350" indent="-285750">
              <a:spcBef>
                <a:spcPts val="1000"/>
              </a:spcBef>
              <a:buClrTx/>
              <a:buSzPct val="100000"/>
              <a:buFont typeface="Arial" panose="020B0604020202020204" pitchFamily="34" charset="0"/>
              <a:buChar char="●"/>
            </a:pPr>
            <a:r>
              <a:rPr lang="en" dirty="0">
                <a:solidFill>
                  <a:schemeClr val="tx1">
                    <a:lumMod val="50000"/>
                  </a:schemeClr>
                </a:solidFill>
              </a:rPr>
              <a:t>The </a:t>
            </a:r>
            <a:r>
              <a:rPr lang="en" i="1" dirty="0">
                <a:solidFill>
                  <a:schemeClr val="tx1">
                    <a:lumMod val="50000"/>
                  </a:schemeClr>
                </a:solidFill>
              </a:rPr>
              <a:t>controllers </a:t>
            </a:r>
            <a:r>
              <a:rPr lang="en" dirty="0">
                <a:solidFill>
                  <a:schemeClr val="tx1">
                    <a:lumMod val="50000"/>
                  </a:schemeClr>
                </a:solidFill>
              </a:rPr>
              <a:t>of the control plane implement control loops that repeatedly compare the desired state of the cluster to its actual state </a:t>
            </a:r>
            <a:endParaRPr dirty="0">
              <a:solidFill>
                <a:schemeClr val="tx1">
                  <a:lumMod val="50000"/>
                </a:schemeClr>
              </a:solidFill>
            </a:endParaRPr>
          </a:p>
          <a:p>
            <a:pPr marL="514350" indent="-285750">
              <a:spcBef>
                <a:spcPts val="1000"/>
              </a:spcBef>
              <a:buClrTx/>
              <a:buSzPct val="100000"/>
              <a:buFont typeface="Arial" panose="020B0604020202020204" pitchFamily="34" charset="0"/>
              <a:buChar char="●"/>
            </a:pPr>
            <a:r>
              <a:rPr lang="en" dirty="0">
                <a:solidFill>
                  <a:schemeClr val="tx1">
                    <a:lumMod val="50000"/>
                  </a:schemeClr>
                </a:solidFill>
              </a:rPr>
              <a:t>When the state of the cluster changes, controllers take action to bring it back inline with desired state</a:t>
            </a:r>
            <a:endParaRPr dirty="0">
              <a:solidFill>
                <a:schemeClr val="tx1">
                  <a:lumMod val="50000"/>
                </a:schemeClr>
              </a:solidFill>
            </a:endParaRPr>
          </a:p>
          <a:p>
            <a:pPr marL="742939" indent="-285750">
              <a:spcBef>
                <a:spcPts val="1000"/>
              </a:spcBef>
              <a:spcAft>
                <a:spcPts val="1000"/>
              </a:spcAft>
              <a:buClrTx/>
              <a:buSzPct val="100000"/>
              <a:buFont typeface="Arial" panose="020B0604020202020204" pitchFamily="34" charset="0"/>
              <a:buChar char="●"/>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691D2983-AEFB-4F18-B815-0827202A6EBB}"/>
              </a:ext>
            </a:extLst>
          </p:cNvPr>
          <p:cNvSpPr>
            <a:spLocks noGrp="1"/>
          </p:cNvSpPr>
          <p:nvPr>
            <p:ph type="sldNum" idx="12"/>
          </p:nvPr>
        </p:nvSpPr>
        <p:spPr/>
        <p:txBody>
          <a:bodyPr/>
          <a:lstStyle/>
          <a:p>
            <a:pPr algn="ctr"/>
            <a:fld id="{00000000-1234-1234-1234-123412341234}" type="slidenum">
              <a:rPr lang="en-US" smtClean="0"/>
              <a:pPr algn="ctr"/>
              <a:t>117</a:t>
            </a:fld>
            <a:endParaRPr lang="en-US" dirty="0"/>
          </a:p>
        </p:txBody>
      </p:sp>
      <p:pic>
        <p:nvPicPr>
          <p:cNvPr id="2" name="Picture 1">
            <a:extLst>
              <a:ext uri="{FF2B5EF4-FFF2-40B4-BE49-F238E27FC236}">
                <a16:creationId xmlns:a16="http://schemas.microsoft.com/office/drawing/2014/main" id="{B5F7C52A-4F6C-901D-2341-5B677D028E17}"/>
              </a:ext>
            </a:extLst>
          </p:cNvPr>
          <p:cNvPicPr>
            <a:picLocks noChangeAspect="1"/>
          </p:cNvPicPr>
          <p:nvPr/>
        </p:nvPicPr>
        <p:blipFill>
          <a:blip r:embed="rId3"/>
          <a:stretch>
            <a:fillRect/>
          </a:stretch>
        </p:blipFill>
        <p:spPr>
          <a:xfrm>
            <a:off x="7392556" y="556607"/>
            <a:ext cx="1164228" cy="323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Arial" panose="020B0604020202020204" pitchFamily="34" charset="0"/>
                <a:ea typeface="Helvetica Neue"/>
                <a:cs typeface="Arial" panose="020B0604020202020204" pitchFamily="34" charset="0"/>
                <a:sym typeface="Helvetica Neue"/>
              </a:rPr>
              <a:t>Declarative and Desired State</a:t>
            </a:r>
            <a:endParaRPr dirty="0">
              <a:latin typeface="Arial" panose="020B0604020202020204" pitchFamily="34" charset="0"/>
              <a:ea typeface="Helvetica Neue"/>
              <a:cs typeface="Arial" panose="020B0604020202020204" pitchFamily="34" charset="0"/>
              <a:sym typeface="Helvetica Neue"/>
            </a:endParaRPr>
          </a:p>
        </p:txBody>
      </p:sp>
      <p:sp>
        <p:nvSpPr>
          <p:cNvPr id="787" name="Google Shape;787;p115"/>
          <p:cNvSpPr txBox="1">
            <a:spLocks noGrp="1"/>
          </p:cNvSpPr>
          <p:nvPr>
            <p:ph type="subTitle" idx="1"/>
          </p:nvPr>
        </p:nvSpPr>
        <p:spPr>
          <a:xfrm>
            <a:off x="613700" y="1094147"/>
            <a:ext cx="7625100" cy="3335078"/>
          </a:xfrm>
          <a:prstGeom prst="rect">
            <a:avLst/>
          </a:prstGeom>
        </p:spPr>
        <p:txBody>
          <a:bodyPr spcFirstLastPara="1" wrap="square" lIns="91425" tIns="91425" rIns="91425" bIns="91425" anchor="t" anchorCtr="0">
            <a:noAutofit/>
          </a:bodyPr>
          <a:lstStyle/>
          <a:p>
            <a:pPr indent="-330192">
              <a:buClrTx/>
              <a:buSzPts val="1600"/>
              <a:buFont typeface="Arial" panose="020B0604020202020204" pitchFamily="34" charset="0"/>
              <a:buChar char="●"/>
            </a:pPr>
            <a:r>
              <a:rPr lang="en" dirty="0">
                <a:solidFill>
                  <a:schemeClr val="tx1">
                    <a:lumMod val="50000"/>
                  </a:schemeClr>
                </a:solidFill>
              </a:rPr>
              <a:t>Kubernetes supports a declarative model – we can send the api a yaml file in a declarative form</a:t>
            </a:r>
            <a:endParaRPr dirty="0">
              <a:solidFill>
                <a:schemeClr val="tx1">
                  <a:lumMod val="50000"/>
                </a:schemeClr>
              </a:solidFill>
            </a:endParaRPr>
          </a:p>
          <a:p>
            <a:pPr indent="-330192">
              <a:buClrTx/>
              <a:buSzPts val="1600"/>
              <a:buFont typeface="Arial" panose="020B0604020202020204" pitchFamily="34" charset="0"/>
              <a:buChar char="●"/>
            </a:pPr>
            <a:r>
              <a:rPr lang="en" dirty="0">
                <a:solidFill>
                  <a:schemeClr val="tx1">
                    <a:lumMod val="50000"/>
                  </a:schemeClr>
                </a:solidFill>
              </a:rPr>
              <a:t>Desired state means that we specify in the yaml file our desired state and the cluster takes responsibility to make sure it will happen</a:t>
            </a:r>
            <a:endParaRPr dirty="0">
              <a:solidFill>
                <a:schemeClr val="tx1">
                  <a:lumMod val="50000"/>
                </a:schemeClr>
              </a:solidFill>
            </a:endParaRPr>
          </a:p>
          <a:p>
            <a:pPr indent="-330192">
              <a:buClrTx/>
              <a:buSzPts val="1600"/>
              <a:buFont typeface="Arial" panose="020B0604020202020204" pitchFamily="34" charset="0"/>
              <a:buChar char="●"/>
            </a:pPr>
            <a:r>
              <a:rPr lang="en" dirty="0">
                <a:solidFill>
                  <a:schemeClr val="tx1">
                    <a:lumMod val="50000"/>
                  </a:schemeClr>
                </a:solidFill>
              </a:rPr>
              <a:t>We describe the desired state using a yaml or json file that serves as a record of intent, but we do not specify how to get there (this is kubernetes responsibility to get us there)</a:t>
            </a:r>
            <a:endParaRPr dirty="0">
              <a:solidFill>
                <a:schemeClr val="tx1">
                  <a:lumMod val="50000"/>
                </a:schemeClr>
              </a:solidFill>
            </a:endParaRPr>
          </a:p>
          <a:p>
            <a:pPr indent="-330192">
              <a:buClrTx/>
              <a:buSzPts val="1600"/>
              <a:buFont typeface="Arial" panose="020B0604020202020204" pitchFamily="34" charset="0"/>
              <a:buChar char="●"/>
            </a:pPr>
            <a:r>
              <a:rPr lang="en" dirty="0">
                <a:solidFill>
                  <a:schemeClr val="tx1">
                    <a:lumMod val="50000"/>
                  </a:schemeClr>
                </a:solidFill>
              </a:rPr>
              <a:t>Things could change or go wrong over the lifetime of the cluster (node failing, etc…), Kubernetes is responsible to always make sure that the desired state is kept intact</a:t>
            </a:r>
            <a:endParaRPr dirty="0">
              <a:solidFill>
                <a:schemeClr val="tx1">
                  <a:lumMod val="50000"/>
                </a:schemeClr>
              </a:solidFill>
            </a:endParaRPr>
          </a:p>
          <a:p>
            <a:pPr indent="-330192">
              <a:buClrTx/>
              <a:buSzPts val="1600"/>
              <a:buFont typeface="Arial" panose="020B0604020202020204" pitchFamily="34" charset="0"/>
              <a:buChar char="●"/>
            </a:pPr>
            <a:r>
              <a:rPr lang="en" dirty="0">
                <a:solidFill>
                  <a:schemeClr val="tx1">
                    <a:lumMod val="50000"/>
                  </a:schemeClr>
                </a:solidFill>
              </a:rPr>
              <a:t>Kubernetes control plane controllers are always running in a loop and checking that the actual state of the cluster matches the desired state, so that if any error occurs they kick in and rectify the cluster  </a:t>
            </a:r>
            <a:endParaRPr dirty="0">
              <a:solidFill>
                <a:schemeClr val="tx1">
                  <a:lumMod val="50000"/>
                </a:schemeClr>
              </a:solidFill>
            </a:endParaRPr>
          </a:p>
          <a:p>
            <a:pPr marL="742939" indent="-285750">
              <a:lnSpc>
                <a:spcPct val="115000"/>
              </a:lnSpc>
              <a:buClrTx/>
              <a:buFont typeface="Arial" panose="020B0604020202020204" pitchFamily="34" charset="0"/>
              <a:buChar char="●"/>
            </a:pPr>
            <a:endParaRPr dirty="0">
              <a:solidFill>
                <a:schemeClr val="tx1">
                  <a:lumMod val="50000"/>
                </a:schemeClr>
              </a:solidFill>
            </a:endParaRPr>
          </a:p>
          <a:p>
            <a:pPr marL="285750" indent="-285750">
              <a:buClrTx/>
              <a:buFont typeface="Arial" panose="020B0604020202020204" pitchFamily="34" charset="0"/>
              <a:buChar char="●"/>
            </a:pPr>
            <a:endParaRPr dirty="0">
              <a:solidFill>
                <a:schemeClr val="tx1">
                  <a:lumMod val="50000"/>
                </a:schemeClr>
              </a:solidFill>
            </a:endParaRPr>
          </a:p>
          <a:p>
            <a:pPr marL="285750" indent="-285750">
              <a:buClrTx/>
              <a:buFont typeface="Arial" panose="020B0604020202020204" pitchFamily="34" charset="0"/>
              <a:buChar char="●"/>
            </a:pPr>
            <a:endParaRPr dirty="0">
              <a:solidFill>
                <a:schemeClr val="tx1">
                  <a:lumMod val="50000"/>
                </a:schemeClr>
              </a:solidFill>
            </a:endParaRPr>
          </a:p>
          <a:p>
            <a:pPr marL="742939" indent="-285750">
              <a:buClrTx/>
              <a:buFont typeface="Arial" panose="020B0604020202020204" pitchFamily="34" charset="0"/>
              <a:buChar char="●"/>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118</a:t>
            </a:fld>
            <a:endParaRPr lang="en-US" dirty="0"/>
          </a:p>
        </p:txBody>
      </p:sp>
      <p:pic>
        <p:nvPicPr>
          <p:cNvPr id="2" name="Picture 1">
            <a:extLst>
              <a:ext uri="{FF2B5EF4-FFF2-40B4-BE49-F238E27FC236}">
                <a16:creationId xmlns:a16="http://schemas.microsoft.com/office/drawing/2014/main" id="{CBF411F6-0AE3-8163-265B-F0AA2C845F66}"/>
              </a:ext>
            </a:extLst>
          </p:cNvPr>
          <p:cNvPicPr>
            <a:picLocks noChangeAspect="1"/>
          </p:cNvPicPr>
          <p:nvPr/>
        </p:nvPicPr>
        <p:blipFill>
          <a:blip r:embed="rId3"/>
          <a:stretch>
            <a:fillRect/>
          </a:stretch>
        </p:blipFill>
        <p:spPr>
          <a:xfrm>
            <a:off x="7392556" y="556607"/>
            <a:ext cx="1164228" cy="323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6" name="Google Shape;157;p26">
            <a:extLst>
              <a:ext uri="{FF2B5EF4-FFF2-40B4-BE49-F238E27FC236}">
                <a16:creationId xmlns:a16="http://schemas.microsoft.com/office/drawing/2014/main" id="{62CA0451-BCFC-4E73-96C4-950964C7B962}"/>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Arial" panose="020B0604020202020204" pitchFamily="34" charset="0"/>
                <a:ea typeface="Helvetica Neue"/>
                <a:cs typeface="Arial" panose="020B0604020202020204" pitchFamily="34" charset="0"/>
                <a:sym typeface="Helvetica Neue"/>
              </a:rPr>
              <a:t>Reconciling state</a:t>
            </a:r>
            <a:endParaRPr dirty="0">
              <a:latin typeface="Arial" panose="020B0604020202020204" pitchFamily="34" charset="0"/>
              <a:ea typeface="Helvetica Neue"/>
              <a:cs typeface="Arial" panose="020B0604020202020204" pitchFamily="34" charset="0"/>
              <a:sym typeface="Helvetica Neue"/>
            </a:endParaRPr>
          </a:p>
        </p:txBody>
      </p:sp>
      <p:sp>
        <p:nvSpPr>
          <p:cNvPr id="793" name="Google Shape;793;p116"/>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Watch for the </a:t>
            </a:r>
            <a:r>
              <a:rPr lang="en" dirty="0">
                <a:solidFill>
                  <a:schemeClr val="tx1">
                    <a:lumMod val="50000"/>
                  </a:schemeClr>
                </a:solidFill>
                <a:highlight>
                  <a:srgbClr val="CCCCCC"/>
                </a:highlight>
              </a:rPr>
              <a:t>spec</a:t>
            </a:r>
            <a:r>
              <a:rPr lang="en" dirty="0">
                <a:solidFill>
                  <a:schemeClr val="tx1">
                    <a:lumMod val="50000"/>
                  </a:schemeClr>
                </a:solidFill>
              </a:rPr>
              <a:t> fields in the YAML files</a:t>
            </a:r>
            <a:endParaRPr dirty="0">
              <a:solidFill>
                <a:schemeClr val="tx1">
                  <a:lumMod val="50000"/>
                </a:schemeClr>
              </a:solidFill>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The </a:t>
            </a:r>
            <a:r>
              <a:rPr lang="en" i="1" dirty="0">
                <a:solidFill>
                  <a:schemeClr val="tx1">
                    <a:lumMod val="50000"/>
                  </a:schemeClr>
                </a:solidFill>
              </a:rPr>
              <a:t>spec</a:t>
            </a:r>
            <a:r>
              <a:rPr lang="en" dirty="0">
                <a:solidFill>
                  <a:schemeClr val="tx1">
                    <a:lumMod val="50000"/>
                  </a:schemeClr>
                </a:solidFill>
              </a:rPr>
              <a:t> describes </a:t>
            </a:r>
            <a:r>
              <a:rPr lang="en" i="1" dirty="0">
                <a:solidFill>
                  <a:schemeClr val="tx1">
                    <a:lumMod val="50000"/>
                  </a:schemeClr>
                </a:solidFill>
              </a:rPr>
              <a:t>what we want the thing to be</a:t>
            </a:r>
            <a:endParaRPr i="1" dirty="0">
              <a:solidFill>
                <a:schemeClr val="tx1">
                  <a:lumMod val="50000"/>
                </a:schemeClr>
              </a:solidFill>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Kubernetes will </a:t>
            </a:r>
            <a:r>
              <a:rPr lang="en" i="1" dirty="0">
                <a:solidFill>
                  <a:schemeClr val="tx1">
                    <a:lumMod val="50000"/>
                  </a:schemeClr>
                </a:solidFill>
              </a:rPr>
              <a:t>reconcile</a:t>
            </a:r>
            <a:r>
              <a:rPr lang="en" dirty="0">
                <a:solidFill>
                  <a:schemeClr val="tx1">
                    <a:lumMod val="50000"/>
                  </a:schemeClr>
                </a:solidFill>
              </a:rPr>
              <a:t> the current state with the spec (technically, this is done by a number of </a:t>
            </a:r>
            <a:r>
              <a:rPr lang="en" i="1" dirty="0">
                <a:solidFill>
                  <a:schemeClr val="tx1">
                    <a:lumMod val="50000"/>
                  </a:schemeClr>
                </a:solidFill>
              </a:rPr>
              <a:t>controllers</a:t>
            </a:r>
            <a:r>
              <a:rPr lang="en" dirty="0">
                <a:solidFill>
                  <a:schemeClr val="tx1">
                    <a:lumMod val="50000"/>
                  </a:schemeClr>
                </a:solidFill>
              </a:rPr>
              <a:t>)</a:t>
            </a:r>
            <a:endParaRPr dirty="0">
              <a:solidFill>
                <a:schemeClr val="tx1">
                  <a:lumMod val="50000"/>
                </a:schemeClr>
              </a:solidFill>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When we want to change a resource, we update the </a:t>
            </a:r>
            <a:r>
              <a:rPr lang="en" i="1" dirty="0">
                <a:solidFill>
                  <a:schemeClr val="tx1">
                    <a:lumMod val="50000"/>
                  </a:schemeClr>
                </a:solidFill>
              </a:rPr>
              <a:t>spec</a:t>
            </a:r>
            <a:r>
              <a:rPr lang="en" dirty="0">
                <a:solidFill>
                  <a:schemeClr val="tx1">
                    <a:lumMod val="50000"/>
                  </a:schemeClr>
                </a:solidFill>
              </a:rPr>
              <a:t>, and reapply</a:t>
            </a:r>
            <a:endParaRPr i="1" dirty="0">
              <a:solidFill>
                <a:schemeClr val="tx1">
                  <a:lumMod val="50000"/>
                </a:schemeClr>
              </a:solidFill>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rPr>
              <a:t>Kubernetes will then </a:t>
            </a:r>
            <a:r>
              <a:rPr lang="en" i="1" dirty="0">
                <a:solidFill>
                  <a:schemeClr val="tx1">
                    <a:lumMod val="50000"/>
                  </a:schemeClr>
                </a:solidFill>
              </a:rPr>
              <a:t>converge</a:t>
            </a:r>
            <a:r>
              <a:rPr lang="en" dirty="0">
                <a:solidFill>
                  <a:schemeClr val="tx1">
                    <a:lumMod val="50000"/>
                  </a:schemeClr>
                </a:solidFill>
              </a:rPr>
              <a:t> that resource</a:t>
            </a:r>
            <a:endParaRPr dirty="0">
              <a:solidFill>
                <a:schemeClr val="tx1">
                  <a:lumMod val="50000"/>
                </a:schemeClr>
              </a:solidFill>
            </a:endParaRPr>
          </a:p>
          <a:p>
            <a:pPr marL="285750" indent="-285750">
              <a:lnSpc>
                <a:spcPct val="115000"/>
              </a:lnSpc>
              <a:buClrTx/>
              <a:buSzPct val="100000"/>
              <a:buFont typeface="Arial" panose="020B0604020202020204" pitchFamily="34" charset="0"/>
              <a:buChar char="●"/>
            </a:pPr>
            <a:endParaRPr dirty="0">
              <a:solidFill>
                <a:schemeClr val="tx1">
                  <a:lumMod val="50000"/>
                </a:schemeClr>
              </a:solidFill>
            </a:endParaRPr>
          </a:p>
          <a:p>
            <a:pPr marL="285750" indent="-285750">
              <a:buClrTx/>
              <a:buSzPct val="100000"/>
              <a:buFont typeface="Arial" panose="020B0604020202020204" pitchFamily="34" charset="0"/>
              <a:buChar char="●"/>
            </a:pPr>
            <a:endParaRPr dirty="0">
              <a:solidFill>
                <a:schemeClr val="tx1">
                  <a:lumMod val="50000"/>
                </a:schemeClr>
              </a:solidFill>
            </a:endParaRPr>
          </a:p>
          <a:p>
            <a:pPr marL="285750" indent="-285750">
              <a:buClrTx/>
              <a:buSzPct val="100000"/>
              <a:buFont typeface="Arial" panose="020B0604020202020204" pitchFamily="34" charset="0"/>
              <a:buChar char="●"/>
            </a:pPr>
            <a:endParaRPr dirty="0">
              <a:solidFill>
                <a:schemeClr val="tx1">
                  <a:lumMod val="50000"/>
                </a:schemeClr>
              </a:solidFill>
            </a:endParaRPr>
          </a:p>
          <a:p>
            <a:pPr marL="742939" indent="-285750">
              <a:buClrTx/>
              <a:buSzPct val="100000"/>
              <a:buFont typeface="Arial" panose="020B0604020202020204" pitchFamily="34" charset="0"/>
              <a:buChar char="●"/>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686F54D5-F79F-4926-A9ED-CB2927EB7677}"/>
              </a:ext>
            </a:extLst>
          </p:cNvPr>
          <p:cNvSpPr>
            <a:spLocks noGrp="1"/>
          </p:cNvSpPr>
          <p:nvPr>
            <p:ph type="sldNum" idx="12"/>
          </p:nvPr>
        </p:nvSpPr>
        <p:spPr/>
        <p:txBody>
          <a:bodyPr/>
          <a:lstStyle/>
          <a:p>
            <a:pPr algn="ctr"/>
            <a:fld id="{00000000-1234-1234-1234-123412341234}" type="slidenum">
              <a:rPr lang="en-US" smtClean="0"/>
              <a:pPr algn="ctr"/>
              <a:t>119</a:t>
            </a:fld>
            <a:endParaRPr lang="en-US" dirty="0"/>
          </a:p>
        </p:txBody>
      </p:sp>
      <p:pic>
        <p:nvPicPr>
          <p:cNvPr id="2" name="Picture 1">
            <a:extLst>
              <a:ext uri="{FF2B5EF4-FFF2-40B4-BE49-F238E27FC236}">
                <a16:creationId xmlns:a16="http://schemas.microsoft.com/office/drawing/2014/main" id="{4D563AB2-FFA2-E8E7-9531-7D091C49A776}"/>
              </a:ext>
            </a:extLst>
          </p:cNvPr>
          <p:cNvPicPr>
            <a:picLocks noChangeAspect="1"/>
          </p:cNvPicPr>
          <p:nvPr/>
        </p:nvPicPr>
        <p:blipFill>
          <a:blip r:embed="rId3"/>
          <a:stretch>
            <a:fillRect/>
          </a:stretch>
        </p:blipFill>
        <p:spPr>
          <a:xfrm>
            <a:off x="7392556" y="556607"/>
            <a:ext cx="1164228" cy="323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Functions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https://github.com/KernelGamut32/intermediate-python/blob/main/03%20Functions.ipynb</a:t>
            </a:r>
            <a:endParaRPr lang="en-US" dirty="0"/>
          </a:p>
        </p:txBody>
      </p:sp>
    </p:spTree>
    <p:extLst>
      <p:ext uri="{BB962C8B-B14F-4D97-AF65-F5344CB8AC3E}">
        <p14:creationId xmlns:p14="http://schemas.microsoft.com/office/powerpoint/2010/main" val="37897646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9FAB-F72A-4746-9EA6-2BC8E098206D}"/>
              </a:ext>
            </a:extLst>
          </p:cNvPr>
          <p:cNvSpPr>
            <a:spLocks noGrp="1"/>
          </p:cNvSpPr>
          <p:nvPr>
            <p:ph type="title"/>
          </p:nvPr>
        </p:nvSpPr>
        <p:spPr/>
        <p:txBody>
          <a:bodyPr/>
          <a:lstStyle/>
          <a:p>
            <a:r>
              <a:rPr lang="en-US" dirty="0"/>
              <a:t>k8s Pods: The Basic Building Block</a:t>
            </a:r>
          </a:p>
        </p:txBody>
      </p:sp>
      <p:sp>
        <p:nvSpPr>
          <p:cNvPr id="3" name="Text Placeholder 2">
            <a:extLst>
              <a:ext uri="{FF2B5EF4-FFF2-40B4-BE49-F238E27FC236}">
                <a16:creationId xmlns:a16="http://schemas.microsoft.com/office/drawing/2014/main" id="{73D753CE-47EE-9346-B6E5-7172F5C9DE1E}"/>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 pod represents a set of running containers in your cluster</a:t>
            </a:r>
          </a:p>
          <a:p>
            <a:pPr marL="514350" indent="-285750">
              <a:buClrTx/>
              <a:buSzPct val="100000"/>
              <a:buFont typeface="Arial" panose="020B0604020202020204" pitchFamily="34" charset="0"/>
              <a:buChar char="●"/>
            </a:pPr>
            <a:r>
              <a:rPr lang="en-US" dirty="0">
                <a:solidFill>
                  <a:schemeClr val="tx1">
                    <a:lumMod val="50000"/>
                  </a:schemeClr>
                </a:solidFill>
              </a:rPr>
              <a:t>Worker nodes host pods</a:t>
            </a:r>
          </a:p>
          <a:p>
            <a:pPr marL="514350" indent="-285750">
              <a:buClrTx/>
              <a:buSzPct val="100000"/>
              <a:buFont typeface="Arial" panose="020B0604020202020204" pitchFamily="34" charset="0"/>
              <a:buChar char="●"/>
            </a:pPr>
            <a:r>
              <a:rPr lang="en-US" dirty="0">
                <a:solidFill>
                  <a:schemeClr val="tx1">
                    <a:lumMod val="50000"/>
                  </a:schemeClr>
                </a:solidFill>
              </a:rPr>
              <a:t>The control plane manages the worker nodes and the pods inside them</a:t>
            </a:r>
          </a:p>
        </p:txBody>
      </p:sp>
      <p:sp>
        <p:nvSpPr>
          <p:cNvPr id="4" name="Slide Number Placeholder 3">
            <a:extLst>
              <a:ext uri="{FF2B5EF4-FFF2-40B4-BE49-F238E27FC236}">
                <a16:creationId xmlns:a16="http://schemas.microsoft.com/office/drawing/2014/main" id="{A3971209-A617-5F49-BE3C-7EA9E6150D58}"/>
              </a:ext>
            </a:extLst>
          </p:cNvPr>
          <p:cNvSpPr>
            <a:spLocks noGrp="1"/>
          </p:cNvSpPr>
          <p:nvPr>
            <p:ph type="sldNum" idx="12"/>
          </p:nvPr>
        </p:nvSpPr>
        <p:spPr/>
        <p:txBody>
          <a:bodyPr/>
          <a:lstStyle/>
          <a:p>
            <a:fld id="{00000000-1234-1234-1234-123412341234}" type="slidenum">
              <a:rPr lang="en-US" smtClean="0"/>
              <a:pPr/>
              <a:t>120</a:t>
            </a:fld>
            <a:endParaRPr lang="en-US"/>
          </a:p>
        </p:txBody>
      </p:sp>
      <p:pic>
        <p:nvPicPr>
          <p:cNvPr id="5" name="Picture 4">
            <a:extLst>
              <a:ext uri="{FF2B5EF4-FFF2-40B4-BE49-F238E27FC236}">
                <a16:creationId xmlns:a16="http://schemas.microsoft.com/office/drawing/2014/main" id="{5D4967E1-40B1-9333-5919-2CAA7CD7161A}"/>
              </a:ext>
            </a:extLst>
          </p:cNvPr>
          <p:cNvPicPr>
            <a:picLocks noChangeAspect="1"/>
          </p:cNvPicPr>
          <p:nvPr/>
        </p:nvPicPr>
        <p:blipFill>
          <a:blip r:embed="rId3"/>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141882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6" name="Google Shape;157;p26">
            <a:extLst>
              <a:ext uri="{FF2B5EF4-FFF2-40B4-BE49-F238E27FC236}">
                <a16:creationId xmlns:a16="http://schemas.microsoft.com/office/drawing/2014/main" id="{5F176D57-7026-4CE3-8148-982E82F6B907}"/>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t>k8s Pods: The Basic Building Block</a:t>
            </a:r>
            <a:endParaRPr dirty="0">
              <a:latin typeface="Arial" panose="020B0604020202020204" pitchFamily="34" charset="0"/>
              <a:ea typeface="Helvetica Neue"/>
              <a:cs typeface="Arial" panose="020B0604020202020204" pitchFamily="34" charset="0"/>
              <a:sym typeface="Helvetica Neue"/>
            </a:endParaRPr>
          </a:p>
        </p:txBody>
      </p:sp>
      <p:sp>
        <p:nvSpPr>
          <p:cNvPr id="799" name="Google Shape;799;p117"/>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514350" indent="-285750">
              <a:lnSpc>
                <a:spcPct val="100000"/>
              </a:lnSpc>
              <a:buClrTx/>
              <a:buSzPct val="100000"/>
              <a:buFont typeface="Arial" panose="020B0604020202020204" pitchFamily="34" charset="0"/>
              <a:buChar char="●"/>
            </a:pPr>
            <a:r>
              <a:rPr lang="en" dirty="0">
                <a:solidFill>
                  <a:schemeClr val="tx1">
                    <a:lumMod val="50000"/>
                  </a:schemeClr>
                </a:solidFill>
                <a:latin typeface="+mj-lt"/>
              </a:rPr>
              <a:t>Pod is the basic execution and scaling unit in Kubernetes </a:t>
            </a:r>
            <a:endParaRPr dirty="0">
              <a:solidFill>
                <a:schemeClr val="tx1">
                  <a:lumMod val="50000"/>
                </a:schemeClr>
              </a:solidFill>
              <a:latin typeface="+mj-lt"/>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latin typeface="+mj-lt"/>
              </a:rPr>
              <a:t>Kubernetes runs containers but always inside pods</a:t>
            </a:r>
            <a:endParaRPr dirty="0">
              <a:solidFill>
                <a:schemeClr val="tx1">
                  <a:lumMod val="50000"/>
                </a:schemeClr>
              </a:solidFill>
              <a:latin typeface="+mj-lt"/>
            </a:endParaRPr>
          </a:p>
          <a:p>
            <a:pPr marL="514350" indent="-285750">
              <a:lnSpc>
                <a:spcPct val="100000"/>
              </a:lnSpc>
              <a:buClrTx/>
              <a:buSzPct val="100000"/>
              <a:buFont typeface="Arial" panose="020B0604020202020204" pitchFamily="34" charset="0"/>
              <a:buChar char="●"/>
            </a:pPr>
            <a:r>
              <a:rPr lang="en" dirty="0">
                <a:solidFill>
                  <a:schemeClr val="tx1">
                    <a:lumMod val="50000"/>
                  </a:schemeClr>
                </a:solidFill>
                <a:latin typeface="+mj-lt"/>
              </a:rPr>
              <a:t>It is like a sandbox </a:t>
            </a:r>
            <a:r>
              <a:rPr lang="en-US" dirty="0">
                <a:solidFill>
                  <a:schemeClr val="tx1">
                    <a:lumMod val="50000"/>
                  </a:schemeClr>
                </a:solidFill>
                <a:latin typeface="+mj-lt"/>
              </a:rPr>
              <a:t>in which containers run (abstraction)</a:t>
            </a:r>
          </a:p>
          <a:p>
            <a:pPr marL="514350" indent="-285750">
              <a:lnSpc>
                <a:spcPct val="100000"/>
              </a:lnSpc>
              <a:buClrTx/>
              <a:buSzPct val="100000"/>
              <a:buFont typeface="Arial" panose="020B0604020202020204" pitchFamily="34" charset="0"/>
              <a:buChar char="●"/>
            </a:pPr>
            <a:r>
              <a:rPr lang="en-US" dirty="0">
                <a:solidFill>
                  <a:schemeClr val="tx1">
                    <a:lumMod val="50000"/>
                  </a:schemeClr>
                </a:solidFill>
                <a:latin typeface="+mj-lt"/>
              </a:rPr>
              <a:t>A pod groups containers for execution together on same node, sharing resources (RAM, CPU, network, volumes, etc.)</a:t>
            </a:r>
            <a:endParaRPr dirty="0">
              <a:solidFill>
                <a:schemeClr val="tx1">
                  <a:lumMod val="50000"/>
                </a:schemeClr>
              </a:solidFill>
              <a:latin typeface="+mj-lt"/>
            </a:endParaRPr>
          </a:p>
          <a:p>
            <a:pPr marL="742950" indent="-285750">
              <a:buClrTx/>
              <a:buFont typeface="Arial" panose="020B0604020202020204" pitchFamily="34" charset="0"/>
              <a:buChar char="●"/>
            </a:pPr>
            <a:endParaRPr dirty="0">
              <a:solidFill>
                <a:schemeClr val="tx1">
                  <a:lumMod val="50000"/>
                </a:schemeClr>
              </a:solidFill>
              <a:latin typeface="+mj-lt"/>
            </a:endParaRPr>
          </a:p>
          <a:p>
            <a:pPr marL="742950" indent="-285750">
              <a:buClrTx/>
              <a:buFont typeface="Arial" panose="020B0604020202020204" pitchFamily="34" charset="0"/>
              <a:buChar char="●"/>
            </a:pPr>
            <a:endParaRPr dirty="0">
              <a:solidFill>
                <a:schemeClr val="tx1">
                  <a:lumMod val="50000"/>
                </a:schemeClr>
              </a:solidFill>
              <a:highlight>
                <a:srgbClr val="FFFFFF"/>
              </a:highlight>
              <a:latin typeface="+mj-lt"/>
              <a:ea typeface="Roboto"/>
              <a:cs typeface="Roboto"/>
              <a:sym typeface="Roboto"/>
            </a:endParaRPr>
          </a:p>
          <a:p>
            <a:pPr marL="742950" indent="-285750">
              <a:buClrTx/>
              <a:buFont typeface="Arial" panose="020B0604020202020204" pitchFamily="34" charset="0"/>
              <a:buChar char="●"/>
            </a:pPr>
            <a:endParaRPr dirty="0">
              <a:solidFill>
                <a:schemeClr val="tx1">
                  <a:lumMod val="50000"/>
                </a:schemeClr>
              </a:solidFill>
              <a:highlight>
                <a:srgbClr val="FFFFFF"/>
              </a:highlight>
              <a:latin typeface="+mj-lt"/>
              <a:ea typeface="Roboto"/>
              <a:cs typeface="Roboto"/>
              <a:sym typeface="Roboto"/>
            </a:endParaRPr>
          </a:p>
          <a:p>
            <a:pPr marL="285750" indent="-285750">
              <a:buClrTx/>
              <a:buSzPts val="1100"/>
              <a:buFont typeface="Arial" panose="020B0604020202020204" pitchFamily="34" charset="0"/>
              <a:buChar char="●"/>
            </a:pPr>
            <a:endParaRPr dirty="0">
              <a:solidFill>
                <a:schemeClr val="tx1">
                  <a:lumMod val="50000"/>
                </a:schemeClr>
              </a:solidFill>
              <a:latin typeface="+mj-lt"/>
            </a:endParaRPr>
          </a:p>
          <a:p>
            <a:pPr marL="285750" indent="-285750">
              <a:buClrTx/>
              <a:buFont typeface="Arial" panose="020B0604020202020204" pitchFamily="34" charset="0"/>
              <a:buChar char="●"/>
            </a:pPr>
            <a:endParaRPr dirty="0">
              <a:solidFill>
                <a:schemeClr val="tx1">
                  <a:lumMod val="50000"/>
                </a:schemeClr>
              </a:solidFill>
              <a:latin typeface="+mj-lt"/>
            </a:endParaRPr>
          </a:p>
          <a:p>
            <a:pPr marL="742950" indent="-285750">
              <a:buClrTx/>
              <a:buFont typeface="Arial" panose="020B0604020202020204" pitchFamily="34" charset="0"/>
              <a:buChar char="●"/>
            </a:pPr>
            <a:endParaRPr dirty="0">
              <a:solidFill>
                <a:schemeClr val="tx1">
                  <a:lumMod val="50000"/>
                </a:schemeClr>
              </a:solidFill>
              <a:latin typeface="+mj-lt"/>
            </a:endParaRPr>
          </a:p>
        </p:txBody>
      </p:sp>
      <p:sp>
        <p:nvSpPr>
          <p:cNvPr id="4" name="Slide Number Placeholder 3">
            <a:extLst>
              <a:ext uri="{FF2B5EF4-FFF2-40B4-BE49-F238E27FC236}">
                <a16:creationId xmlns:a16="http://schemas.microsoft.com/office/drawing/2014/main" id="{F0094A4E-284E-4BF3-9244-ADA78531E854}"/>
              </a:ext>
            </a:extLst>
          </p:cNvPr>
          <p:cNvSpPr>
            <a:spLocks noGrp="1"/>
          </p:cNvSpPr>
          <p:nvPr>
            <p:ph type="sldNum" idx="12"/>
          </p:nvPr>
        </p:nvSpPr>
        <p:spPr/>
        <p:txBody>
          <a:bodyPr/>
          <a:lstStyle/>
          <a:p>
            <a:pPr algn="ctr"/>
            <a:fld id="{00000000-1234-1234-1234-123412341234}" type="slidenum">
              <a:rPr lang="en-US" smtClean="0"/>
              <a:pPr algn="ctr"/>
              <a:t>121</a:t>
            </a:fld>
            <a:endParaRPr lang="en-US" dirty="0"/>
          </a:p>
        </p:txBody>
      </p:sp>
      <p:pic>
        <p:nvPicPr>
          <p:cNvPr id="2" name="Picture 1">
            <a:extLst>
              <a:ext uri="{FF2B5EF4-FFF2-40B4-BE49-F238E27FC236}">
                <a16:creationId xmlns:a16="http://schemas.microsoft.com/office/drawing/2014/main" id="{791A6C44-EC35-18D3-0AA4-72BF1FC67DD5}"/>
              </a:ext>
            </a:extLst>
          </p:cNvPr>
          <p:cNvPicPr>
            <a:picLocks noChangeAspect="1"/>
          </p:cNvPicPr>
          <p:nvPr/>
        </p:nvPicPr>
        <p:blipFill>
          <a:blip r:embed="rId3"/>
          <a:stretch>
            <a:fillRect/>
          </a:stretch>
        </p:blipFill>
        <p:spPr>
          <a:xfrm>
            <a:off x="7392556" y="556607"/>
            <a:ext cx="1164228" cy="323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6" name="Google Shape;157;p26">
            <a:extLst>
              <a:ext uri="{FF2B5EF4-FFF2-40B4-BE49-F238E27FC236}">
                <a16:creationId xmlns:a16="http://schemas.microsoft.com/office/drawing/2014/main" id="{1C4F03F3-A238-4390-B5AA-8FE53BAF64C9}"/>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Arial" panose="020B0604020202020204" pitchFamily="34" charset="0"/>
                <a:ea typeface="Helvetica Neue"/>
                <a:cs typeface="Arial" panose="020B0604020202020204" pitchFamily="34" charset="0"/>
                <a:sym typeface="Helvetica Neue"/>
              </a:rPr>
              <a:t>Pod state</a:t>
            </a:r>
            <a:endParaRPr dirty="0">
              <a:latin typeface="Arial" panose="020B0604020202020204" pitchFamily="34" charset="0"/>
              <a:ea typeface="Helvetica Neue"/>
              <a:cs typeface="Arial" panose="020B0604020202020204" pitchFamily="34" charset="0"/>
              <a:sym typeface="Helvetica Neue"/>
            </a:endParaRPr>
          </a:p>
        </p:txBody>
      </p:sp>
      <p:sp>
        <p:nvSpPr>
          <p:cNvPr id="805" name="Google Shape;805;p118"/>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514350" indent="-285750">
              <a:lnSpc>
                <a:spcPct val="100000"/>
              </a:lnSpc>
              <a:buClrTx/>
              <a:buSzPct val="100000"/>
              <a:buFont typeface="Arial" panose="020B0604020202020204" pitchFamily="34" charset="0"/>
              <a:buChar char="●"/>
            </a:pPr>
            <a:r>
              <a:rPr lang="en" dirty="0">
                <a:solidFill>
                  <a:schemeClr val="dk1"/>
                </a:solidFill>
                <a:latin typeface="+mj-lt"/>
              </a:rPr>
              <a:t>Pods are considered to be relatively ephemeral (rather than durable) entities</a:t>
            </a:r>
            <a:endParaRPr dirty="0">
              <a:solidFill>
                <a:schemeClr val="dk1"/>
              </a:solidFill>
              <a:latin typeface="+mj-lt"/>
            </a:endParaRPr>
          </a:p>
          <a:p>
            <a:pPr marL="514350" indent="-285750">
              <a:lnSpc>
                <a:spcPct val="100000"/>
              </a:lnSpc>
              <a:buClrTx/>
              <a:buSzPct val="100000"/>
              <a:buFont typeface="Arial" panose="020B0604020202020204" pitchFamily="34" charset="0"/>
              <a:buChar char="●"/>
            </a:pPr>
            <a:r>
              <a:rPr lang="en" dirty="0">
                <a:solidFill>
                  <a:schemeClr val="dk1"/>
                </a:solidFill>
                <a:latin typeface="+mj-lt"/>
              </a:rPr>
              <a:t>Pods do not hold state, so if a pod crashes, Kubernetes will replace it with another</a:t>
            </a:r>
            <a:endParaRPr dirty="0">
              <a:solidFill>
                <a:schemeClr val="dk1"/>
              </a:solidFill>
              <a:latin typeface="+mj-lt"/>
            </a:endParaRPr>
          </a:p>
          <a:p>
            <a:pPr marL="514350" indent="-285750">
              <a:lnSpc>
                <a:spcPct val="100000"/>
              </a:lnSpc>
              <a:buClrTx/>
              <a:buSzPct val="100000"/>
              <a:buFont typeface="Arial" panose="020B0604020202020204" pitchFamily="34" charset="0"/>
              <a:buChar char="●"/>
            </a:pPr>
            <a:r>
              <a:rPr lang="en" dirty="0">
                <a:solidFill>
                  <a:schemeClr val="dk1"/>
                </a:solidFill>
                <a:latin typeface="+mj-lt"/>
              </a:rPr>
              <a:t>Multiple instances of the same pod are called replicas</a:t>
            </a:r>
            <a:endParaRPr dirty="0">
              <a:solidFill>
                <a:schemeClr val="dk1"/>
              </a:solidFill>
              <a:latin typeface="+mj-lt"/>
            </a:endParaRPr>
          </a:p>
          <a:p>
            <a:pPr marL="742939" indent="-285750">
              <a:buClrTx/>
              <a:buSzPct val="100000"/>
              <a:buFont typeface="Arial" panose="020B0604020202020204" pitchFamily="34" charset="0"/>
              <a:buChar char="●"/>
            </a:pPr>
            <a:endParaRPr dirty="0">
              <a:solidFill>
                <a:schemeClr val="dk1"/>
              </a:solidFill>
              <a:latin typeface="+mj-lt"/>
            </a:endParaRPr>
          </a:p>
          <a:p>
            <a:pPr marL="742939" indent="-285750">
              <a:buClrTx/>
              <a:buSzPct val="100000"/>
              <a:buFont typeface="Arial" panose="020B0604020202020204" pitchFamily="34" charset="0"/>
              <a:buChar char="●"/>
            </a:pPr>
            <a:endParaRPr dirty="0">
              <a:highlight>
                <a:srgbClr val="FFFFFF"/>
              </a:highlight>
              <a:latin typeface="+mj-lt"/>
              <a:ea typeface="Roboto"/>
              <a:cs typeface="Roboto"/>
              <a:sym typeface="Roboto"/>
            </a:endParaRPr>
          </a:p>
          <a:p>
            <a:pPr marL="742939" indent="-285750">
              <a:buClrTx/>
              <a:buSzPct val="100000"/>
              <a:buFont typeface="Arial" panose="020B0604020202020204" pitchFamily="34" charset="0"/>
              <a:buChar char="●"/>
            </a:pPr>
            <a:endParaRPr dirty="0">
              <a:highlight>
                <a:srgbClr val="FFFFFF"/>
              </a:highlight>
              <a:latin typeface="+mj-lt"/>
              <a:ea typeface="Roboto"/>
              <a:cs typeface="Roboto"/>
              <a:sym typeface="Roboto"/>
            </a:endParaRPr>
          </a:p>
          <a:p>
            <a:pPr marL="285750" indent="-285750">
              <a:buClrTx/>
              <a:buSzPct val="100000"/>
              <a:buFont typeface="Arial" panose="020B0604020202020204" pitchFamily="34" charset="0"/>
              <a:buChar char="●"/>
            </a:pPr>
            <a:endParaRPr dirty="0">
              <a:latin typeface="+mj-lt"/>
            </a:endParaRPr>
          </a:p>
          <a:p>
            <a:pPr marL="285750" indent="-285750">
              <a:buClrTx/>
              <a:buSzPct val="100000"/>
              <a:buFont typeface="Arial" panose="020B0604020202020204" pitchFamily="34" charset="0"/>
              <a:buChar char="●"/>
            </a:pPr>
            <a:endParaRPr dirty="0">
              <a:solidFill>
                <a:schemeClr val="dk1"/>
              </a:solidFill>
              <a:latin typeface="+mj-lt"/>
            </a:endParaRPr>
          </a:p>
          <a:p>
            <a:pPr marL="742939" indent="-285750">
              <a:buClrTx/>
              <a:buSzPct val="100000"/>
              <a:buFont typeface="Arial" panose="020B0604020202020204" pitchFamily="34" charset="0"/>
              <a:buChar char="●"/>
            </a:pPr>
            <a:endParaRPr dirty="0">
              <a:solidFill>
                <a:schemeClr val="dk1"/>
              </a:solidFill>
              <a:latin typeface="+mj-lt"/>
            </a:endParaRPr>
          </a:p>
        </p:txBody>
      </p:sp>
      <p:sp>
        <p:nvSpPr>
          <p:cNvPr id="4" name="Slide Number Placeholder 3">
            <a:extLst>
              <a:ext uri="{FF2B5EF4-FFF2-40B4-BE49-F238E27FC236}">
                <a16:creationId xmlns:a16="http://schemas.microsoft.com/office/drawing/2014/main" id="{CCEC4AD3-5E02-46F9-BACC-7D22B5108919}"/>
              </a:ext>
            </a:extLst>
          </p:cNvPr>
          <p:cNvSpPr>
            <a:spLocks noGrp="1"/>
          </p:cNvSpPr>
          <p:nvPr>
            <p:ph type="sldNum" idx="12"/>
          </p:nvPr>
        </p:nvSpPr>
        <p:spPr/>
        <p:txBody>
          <a:bodyPr/>
          <a:lstStyle/>
          <a:p>
            <a:pPr algn="ctr"/>
            <a:fld id="{00000000-1234-1234-1234-123412341234}" type="slidenum">
              <a:rPr lang="en-US" smtClean="0"/>
              <a:pPr algn="ctr"/>
              <a:t>122</a:t>
            </a:fld>
            <a:endParaRPr lang="en-US" dirty="0"/>
          </a:p>
        </p:txBody>
      </p:sp>
      <p:pic>
        <p:nvPicPr>
          <p:cNvPr id="2" name="Picture 1">
            <a:extLst>
              <a:ext uri="{FF2B5EF4-FFF2-40B4-BE49-F238E27FC236}">
                <a16:creationId xmlns:a16="http://schemas.microsoft.com/office/drawing/2014/main" id="{D2970674-A583-CCEE-2ECB-32E12BF2456F}"/>
              </a:ext>
            </a:extLst>
          </p:cNvPr>
          <p:cNvPicPr>
            <a:picLocks noChangeAspect="1"/>
          </p:cNvPicPr>
          <p:nvPr/>
        </p:nvPicPr>
        <p:blipFill>
          <a:blip r:embed="rId3"/>
          <a:stretch>
            <a:fillRect/>
          </a:stretch>
        </p:blipFill>
        <p:spPr>
          <a:xfrm>
            <a:off x="7392556" y="556607"/>
            <a:ext cx="1164228" cy="323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6" name="Google Shape;157;p26">
            <a:extLst>
              <a:ext uri="{FF2B5EF4-FFF2-40B4-BE49-F238E27FC236}">
                <a16:creationId xmlns:a16="http://schemas.microsoft.com/office/drawing/2014/main" id="{6236AD86-908F-4A46-AF42-4D041449212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Arial" panose="020B0604020202020204" pitchFamily="34" charset="0"/>
                <a:ea typeface="Helvetica Neue"/>
                <a:cs typeface="Arial" panose="020B0604020202020204" pitchFamily="34" charset="0"/>
                <a:sym typeface="Helvetica Neue"/>
              </a:rPr>
              <a:t>Deployments</a:t>
            </a:r>
            <a:endParaRPr dirty="0">
              <a:latin typeface="Arial" panose="020B0604020202020204" pitchFamily="34" charset="0"/>
              <a:ea typeface="Helvetica Neue"/>
              <a:cs typeface="Arial" panose="020B0604020202020204" pitchFamily="34" charset="0"/>
              <a:sym typeface="Helvetica Neue"/>
            </a:endParaRPr>
          </a:p>
        </p:txBody>
      </p:sp>
      <p:sp>
        <p:nvSpPr>
          <p:cNvPr id="811" name="Google Shape;811;p119"/>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indent="-317492">
              <a:buClrTx/>
              <a:buSzPct val="100000"/>
              <a:buFont typeface="Arial" panose="020B0604020202020204" pitchFamily="34" charset="0"/>
              <a:buChar char="●"/>
            </a:pPr>
            <a:r>
              <a:rPr lang="en" dirty="0">
                <a:solidFill>
                  <a:schemeClr val="dk1"/>
                </a:solidFill>
                <a:highlight>
                  <a:srgbClr val="FFFFFF"/>
                </a:highlight>
                <a:latin typeface="+mj-lt"/>
                <a:ea typeface="Roboto"/>
                <a:cs typeface="Roboto"/>
                <a:sym typeface="Roboto"/>
              </a:rPr>
              <a:t>A </a:t>
            </a:r>
            <a:r>
              <a:rPr lang="en" i="1" dirty="0">
                <a:solidFill>
                  <a:schemeClr val="dk1"/>
                </a:solidFill>
                <a:highlight>
                  <a:srgbClr val="FFFFFF"/>
                </a:highlight>
                <a:latin typeface="+mj-lt"/>
                <a:ea typeface="Roboto"/>
                <a:cs typeface="Roboto"/>
                <a:sym typeface="Roboto"/>
              </a:rPr>
              <a:t>Deployment</a:t>
            </a:r>
            <a:r>
              <a:rPr lang="en" dirty="0">
                <a:solidFill>
                  <a:schemeClr val="dk1"/>
                </a:solidFill>
                <a:highlight>
                  <a:srgbClr val="FFFFFF"/>
                </a:highlight>
                <a:latin typeface="+mj-lt"/>
                <a:ea typeface="Roboto"/>
                <a:cs typeface="Roboto"/>
                <a:sym typeface="Roboto"/>
              </a:rPr>
              <a:t> controller provides declarative updates for Pods and ReplicaSets</a:t>
            </a:r>
            <a:endParaRPr dirty="0">
              <a:solidFill>
                <a:schemeClr val="dk1"/>
              </a:solidFill>
              <a:highlight>
                <a:srgbClr val="FFFFFF"/>
              </a:highlight>
              <a:latin typeface="+mj-lt"/>
              <a:ea typeface="Roboto"/>
              <a:cs typeface="Roboto"/>
              <a:sym typeface="Roboto"/>
            </a:endParaRPr>
          </a:p>
          <a:p>
            <a:pPr indent="-317492">
              <a:buClrTx/>
              <a:buSzPct val="100000"/>
              <a:buFont typeface="Arial" panose="020B0604020202020204" pitchFamily="34" charset="0"/>
              <a:buChar char="●"/>
            </a:pPr>
            <a:r>
              <a:rPr lang="en" dirty="0">
                <a:solidFill>
                  <a:srgbClr val="1F1F1F"/>
                </a:solidFill>
                <a:latin typeface="+mj-lt"/>
              </a:rPr>
              <a:t>The Deployment Object gives us a better way of handling the scaling of </a:t>
            </a:r>
            <a:r>
              <a:rPr lang="en-US" dirty="0">
                <a:solidFill>
                  <a:srgbClr val="1F1F1F"/>
                </a:solidFill>
                <a:latin typeface="+mj-lt"/>
              </a:rPr>
              <a:t>pod</a:t>
            </a:r>
            <a:r>
              <a:rPr lang="en" dirty="0">
                <a:solidFill>
                  <a:srgbClr val="1F1F1F"/>
                </a:solidFill>
                <a:latin typeface="+mj-lt"/>
              </a:rPr>
              <a:t>s </a:t>
            </a:r>
            <a:endParaRPr dirty="0">
              <a:solidFill>
                <a:srgbClr val="1F1F1F"/>
              </a:solidFill>
              <a:latin typeface="+mj-lt"/>
            </a:endParaRPr>
          </a:p>
          <a:p>
            <a:pPr indent="-317492">
              <a:buClrTx/>
              <a:buSzPct val="100000"/>
              <a:buFont typeface="Arial" panose="020B0604020202020204" pitchFamily="34" charset="0"/>
              <a:buChar char="●"/>
            </a:pPr>
            <a:r>
              <a:rPr lang="en" dirty="0">
                <a:solidFill>
                  <a:srgbClr val="1F1F1F"/>
                </a:solidFill>
                <a:latin typeface="+mj-lt"/>
              </a:rPr>
              <a:t>The advantage of using Deployment versus using a replicaset is having rolling updates support for the </a:t>
            </a:r>
            <a:r>
              <a:rPr lang="en-US" dirty="0">
                <a:solidFill>
                  <a:srgbClr val="1F1F1F"/>
                </a:solidFill>
                <a:latin typeface="+mj-lt"/>
              </a:rPr>
              <a:t>pod</a:t>
            </a:r>
            <a:r>
              <a:rPr lang="en" dirty="0">
                <a:solidFill>
                  <a:srgbClr val="1F1F1F"/>
                </a:solidFill>
                <a:latin typeface="+mj-lt"/>
              </a:rPr>
              <a:t> container versions out-of-the-box </a:t>
            </a:r>
            <a:endParaRPr dirty="0">
              <a:solidFill>
                <a:srgbClr val="1F1F1F"/>
              </a:solidFill>
              <a:latin typeface="+mj-lt"/>
            </a:endParaRPr>
          </a:p>
          <a:p>
            <a:pPr marL="742939" indent="-285750">
              <a:buClrTx/>
              <a:buSzPct val="100000"/>
              <a:buFont typeface="Arial" panose="020B0604020202020204" pitchFamily="34" charset="0"/>
              <a:buChar char="●"/>
            </a:pPr>
            <a:endParaRPr dirty="0">
              <a:solidFill>
                <a:srgbClr val="000000"/>
              </a:solidFill>
              <a:latin typeface="+mj-lt"/>
            </a:endParaRPr>
          </a:p>
        </p:txBody>
      </p:sp>
      <p:sp>
        <p:nvSpPr>
          <p:cNvPr id="4" name="Slide Number Placeholder 3">
            <a:extLst>
              <a:ext uri="{FF2B5EF4-FFF2-40B4-BE49-F238E27FC236}">
                <a16:creationId xmlns:a16="http://schemas.microsoft.com/office/drawing/2014/main" id="{593E3ECF-2FF0-4E06-9A01-7AB8D237A621}"/>
              </a:ext>
            </a:extLst>
          </p:cNvPr>
          <p:cNvSpPr>
            <a:spLocks noGrp="1"/>
          </p:cNvSpPr>
          <p:nvPr>
            <p:ph type="sldNum" idx="12"/>
          </p:nvPr>
        </p:nvSpPr>
        <p:spPr/>
        <p:txBody>
          <a:bodyPr/>
          <a:lstStyle/>
          <a:p>
            <a:pPr algn="ctr"/>
            <a:fld id="{00000000-1234-1234-1234-123412341234}" type="slidenum">
              <a:rPr lang="en-US" smtClean="0"/>
              <a:pPr algn="ctr"/>
              <a:t>123</a:t>
            </a:fld>
            <a:endParaRPr lang="en-US" dirty="0"/>
          </a:p>
        </p:txBody>
      </p:sp>
      <p:pic>
        <p:nvPicPr>
          <p:cNvPr id="2" name="Picture 1">
            <a:extLst>
              <a:ext uri="{FF2B5EF4-FFF2-40B4-BE49-F238E27FC236}">
                <a16:creationId xmlns:a16="http://schemas.microsoft.com/office/drawing/2014/main" id="{916D99CC-11A3-A431-6D64-4AAD6A2F741E}"/>
              </a:ext>
            </a:extLst>
          </p:cNvPr>
          <p:cNvPicPr>
            <a:picLocks noChangeAspect="1"/>
          </p:cNvPicPr>
          <p:nvPr/>
        </p:nvPicPr>
        <p:blipFill>
          <a:blip r:embed="rId3"/>
          <a:stretch>
            <a:fillRect/>
          </a:stretch>
        </p:blipFill>
        <p:spPr>
          <a:xfrm>
            <a:off x="7392556" y="556607"/>
            <a:ext cx="1164228" cy="323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6" name="Google Shape;157;p26">
            <a:extLst>
              <a:ext uri="{FF2B5EF4-FFF2-40B4-BE49-F238E27FC236}">
                <a16:creationId xmlns:a16="http://schemas.microsoft.com/office/drawing/2014/main" id="{6236AD86-908F-4A46-AF42-4D041449212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Arial" panose="020B0604020202020204" pitchFamily="34" charset="0"/>
                <a:ea typeface="Helvetica Neue"/>
                <a:cs typeface="Arial" panose="020B0604020202020204" pitchFamily="34" charset="0"/>
                <a:sym typeface="Helvetica Neue"/>
              </a:rPr>
              <a:t>Deployments</a:t>
            </a:r>
            <a:endParaRPr dirty="0">
              <a:latin typeface="Arial" panose="020B0604020202020204" pitchFamily="34" charset="0"/>
              <a:ea typeface="Helvetica Neue"/>
              <a:cs typeface="Arial" panose="020B0604020202020204" pitchFamily="34" charset="0"/>
              <a:sym typeface="Helvetica Neue"/>
            </a:endParaRPr>
          </a:p>
        </p:txBody>
      </p:sp>
      <p:sp>
        <p:nvSpPr>
          <p:cNvPr id="811" name="Google Shape;811;p119"/>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indent="-317492">
              <a:buClr>
                <a:srgbClr val="1F1F1F"/>
              </a:buClr>
              <a:buSzPct val="100000"/>
              <a:buFont typeface="Arial" panose="020B0604020202020204" pitchFamily="34" charset="0"/>
              <a:buChar char="●"/>
            </a:pPr>
            <a:r>
              <a:rPr lang="en" dirty="0">
                <a:solidFill>
                  <a:srgbClr val="1F1F1F"/>
                </a:solidFill>
              </a:rPr>
              <a:t>Every time the application code changes, a new version of the application container is built, and then there is a need to update the Deployment manifest with the new version and tell K8s to apply the changes</a:t>
            </a:r>
            <a:endParaRPr dirty="0">
              <a:solidFill>
                <a:srgbClr val="1F1F1F"/>
              </a:solidFill>
            </a:endParaRPr>
          </a:p>
          <a:p>
            <a:pPr indent="-317492">
              <a:buClr>
                <a:srgbClr val="1F1F1F"/>
              </a:buClr>
              <a:buSzPct val="100000"/>
              <a:buFont typeface="Arial" panose="020B0604020202020204" pitchFamily="34" charset="0"/>
              <a:buChar char="●"/>
            </a:pPr>
            <a:r>
              <a:rPr lang="en" dirty="0">
                <a:solidFill>
                  <a:srgbClr val="1F1F1F"/>
                </a:solidFill>
              </a:rPr>
              <a:t>K8s will then handle the rolling-out of this newer version, terminating </a:t>
            </a:r>
            <a:r>
              <a:rPr lang="en-US" dirty="0">
                <a:solidFill>
                  <a:srgbClr val="1F1F1F"/>
                </a:solidFill>
              </a:rPr>
              <a:t>pod</a:t>
            </a:r>
            <a:r>
              <a:rPr lang="en" dirty="0">
                <a:solidFill>
                  <a:srgbClr val="1F1F1F"/>
                </a:solidFill>
              </a:rPr>
              <a:t>s with the old version as it spins up the new </a:t>
            </a:r>
            <a:r>
              <a:rPr lang="en-US" dirty="0">
                <a:solidFill>
                  <a:srgbClr val="1F1F1F"/>
                </a:solidFill>
              </a:rPr>
              <a:t>pod</a:t>
            </a:r>
            <a:r>
              <a:rPr lang="en" dirty="0">
                <a:solidFill>
                  <a:srgbClr val="1F1F1F"/>
                </a:solidFill>
              </a:rPr>
              <a:t>s with the updated container </a:t>
            </a:r>
            <a:endParaRPr dirty="0">
              <a:solidFill>
                <a:srgbClr val="1F1F1F"/>
              </a:solidFill>
            </a:endParaRPr>
          </a:p>
          <a:p>
            <a:pPr indent="-317492">
              <a:buClr>
                <a:srgbClr val="1F1F1F"/>
              </a:buClr>
              <a:buSzPct val="100000"/>
              <a:buFont typeface="Arial" panose="020B0604020202020204" pitchFamily="34" charset="0"/>
              <a:buChar char="●"/>
            </a:pPr>
            <a:r>
              <a:rPr lang="en" dirty="0">
                <a:solidFill>
                  <a:srgbClr val="1F1F1F"/>
                </a:solidFill>
              </a:rPr>
              <a:t>This means that at some point we will have multiple versions of the same application running at the same time</a:t>
            </a:r>
            <a:endParaRPr dirty="0">
              <a:solidFill>
                <a:srgbClr val="1F1F1F"/>
              </a:solidFill>
            </a:endParaRPr>
          </a:p>
          <a:p>
            <a:pPr marL="742939" indent="-285750">
              <a:buSzPct val="100000"/>
              <a:buFont typeface="Arial" panose="020B0604020202020204" pitchFamily="34" charset="0"/>
              <a:buChar char="●"/>
            </a:pPr>
            <a:endParaRPr dirty="0">
              <a:solidFill>
                <a:srgbClr val="000000"/>
              </a:solidFill>
            </a:endParaRPr>
          </a:p>
        </p:txBody>
      </p:sp>
      <p:sp>
        <p:nvSpPr>
          <p:cNvPr id="4" name="Slide Number Placeholder 3">
            <a:extLst>
              <a:ext uri="{FF2B5EF4-FFF2-40B4-BE49-F238E27FC236}">
                <a16:creationId xmlns:a16="http://schemas.microsoft.com/office/drawing/2014/main" id="{9024E99B-ED81-4D94-8DEF-D06E3C4683EE}"/>
              </a:ext>
            </a:extLst>
          </p:cNvPr>
          <p:cNvSpPr>
            <a:spLocks noGrp="1"/>
          </p:cNvSpPr>
          <p:nvPr>
            <p:ph type="sldNum" idx="12"/>
          </p:nvPr>
        </p:nvSpPr>
        <p:spPr/>
        <p:txBody>
          <a:bodyPr/>
          <a:lstStyle/>
          <a:p>
            <a:pPr algn="ctr"/>
            <a:fld id="{00000000-1234-1234-1234-123412341234}" type="slidenum">
              <a:rPr lang="en-US" smtClean="0"/>
              <a:pPr algn="ctr"/>
              <a:t>124</a:t>
            </a:fld>
            <a:endParaRPr lang="en-US" dirty="0"/>
          </a:p>
        </p:txBody>
      </p:sp>
      <p:pic>
        <p:nvPicPr>
          <p:cNvPr id="2" name="Picture 1">
            <a:extLst>
              <a:ext uri="{FF2B5EF4-FFF2-40B4-BE49-F238E27FC236}">
                <a16:creationId xmlns:a16="http://schemas.microsoft.com/office/drawing/2014/main" id="{2F62D938-1F73-BF75-B488-7BE88B5D9380}"/>
              </a:ext>
            </a:extLst>
          </p:cNvPr>
          <p:cNvPicPr>
            <a:picLocks noChangeAspect="1"/>
          </p:cNvPicPr>
          <p:nvPr/>
        </p:nvPicPr>
        <p:blipFill>
          <a:blip r:embed="rId3"/>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15992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082A30-5009-4013-A103-910A120AECEF}"/>
              </a:ext>
            </a:extLst>
          </p:cNvPr>
          <p:cNvSpPr>
            <a:spLocks noGrp="1"/>
          </p:cNvSpPr>
          <p:nvPr>
            <p:ph type="title"/>
          </p:nvPr>
        </p:nvSpPr>
        <p:spPr/>
        <p:txBody>
          <a:bodyPr/>
          <a:lstStyle/>
          <a:p>
            <a:r>
              <a:rPr lang="en-US" dirty="0"/>
              <a:t>Pods, Deployments, &amp; </a:t>
            </a:r>
            <a:r>
              <a:rPr lang="en-US" dirty="0" err="1"/>
              <a:t>ReplicaSets</a:t>
            </a:r>
            <a:endParaRPr lang="en-US" dirty="0"/>
          </a:p>
        </p:txBody>
      </p:sp>
      <p:sp>
        <p:nvSpPr>
          <p:cNvPr id="4" name="Slide Number Placeholder 3">
            <a:extLst>
              <a:ext uri="{FF2B5EF4-FFF2-40B4-BE49-F238E27FC236}">
                <a16:creationId xmlns:a16="http://schemas.microsoft.com/office/drawing/2014/main" id="{C9DB8489-01A2-4319-A37F-BF6E06E30612}"/>
              </a:ext>
            </a:extLst>
          </p:cNvPr>
          <p:cNvSpPr>
            <a:spLocks noGrp="1"/>
          </p:cNvSpPr>
          <p:nvPr>
            <p:ph type="sldNum" idx="12"/>
          </p:nvPr>
        </p:nvSpPr>
        <p:spPr/>
        <p:txBody>
          <a:bodyPr/>
          <a:lstStyle/>
          <a:p>
            <a:pPr algn="r"/>
            <a:fld id="{00000000-1234-1234-1234-123412341234}" type="slidenum">
              <a:rPr lang="en" smtClean="0"/>
              <a:pPr algn="r"/>
              <a:t>125</a:t>
            </a:fld>
            <a:endParaRPr lang="en"/>
          </a:p>
        </p:txBody>
      </p:sp>
      <p:pic>
        <p:nvPicPr>
          <p:cNvPr id="8" name="Picture 7">
            <a:extLst>
              <a:ext uri="{FF2B5EF4-FFF2-40B4-BE49-F238E27FC236}">
                <a16:creationId xmlns:a16="http://schemas.microsoft.com/office/drawing/2014/main" id="{32FBABA5-54DF-44A8-8AF1-D637DBAFF210}"/>
              </a:ext>
            </a:extLst>
          </p:cNvPr>
          <p:cNvPicPr>
            <a:picLocks noChangeAspect="1"/>
          </p:cNvPicPr>
          <p:nvPr/>
        </p:nvPicPr>
        <p:blipFill>
          <a:blip r:embed="rId2"/>
          <a:stretch>
            <a:fillRect/>
          </a:stretch>
        </p:blipFill>
        <p:spPr>
          <a:xfrm>
            <a:off x="2167917" y="1134946"/>
            <a:ext cx="4808165" cy="3811705"/>
          </a:xfrm>
          <a:prstGeom prst="rect">
            <a:avLst/>
          </a:prstGeom>
        </p:spPr>
      </p:pic>
      <p:pic>
        <p:nvPicPr>
          <p:cNvPr id="2" name="Picture 1">
            <a:extLst>
              <a:ext uri="{FF2B5EF4-FFF2-40B4-BE49-F238E27FC236}">
                <a16:creationId xmlns:a16="http://schemas.microsoft.com/office/drawing/2014/main" id="{A9E5FDFC-3C7A-D01F-A9BF-C47A4D533B91}"/>
              </a:ext>
            </a:extLst>
          </p:cNvPr>
          <p:cNvPicPr>
            <a:picLocks noChangeAspect="1"/>
          </p:cNvPicPr>
          <p:nvPr/>
        </p:nvPicPr>
        <p:blipFill>
          <a:blip r:embed="rId3"/>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17370502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Kubernetes – Deployments		</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126</a:t>
            </a:fld>
            <a:endParaRPr/>
          </a:p>
        </p:txBody>
      </p:sp>
      <p:sp>
        <p:nvSpPr>
          <p:cNvPr id="1296" name="Google Shape;1296;p112"/>
          <p:cNvSpPr txBox="1"/>
          <p:nvPr/>
        </p:nvSpPr>
        <p:spPr>
          <a:xfrm>
            <a:off x="3778031" y="1453483"/>
            <a:ext cx="4572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Execute the lab available at </a:t>
            </a:r>
            <a:r>
              <a:rPr lang="en-US" sz="1200" dirty="0">
                <a:solidFill>
                  <a:srgbClr val="D4D4D4"/>
                </a:solidFill>
                <a:hlinkClick r:id="rId3"/>
              </a:rPr>
              <a:t>https://github.com/KernelGamut32/capital_group_edge_la_public/tree/main/labs/week02/k8s-deployments</a:t>
            </a:r>
            <a:r>
              <a:rPr lang="en-US" sz="1200" dirty="0">
                <a:solidFill>
                  <a:srgbClr val="D4D4D4"/>
                </a:solidFill>
              </a:rPr>
              <a:t>.</a:t>
            </a:r>
          </a:p>
        </p:txBody>
      </p:sp>
    </p:spTree>
    <p:extLst>
      <p:ext uri="{BB962C8B-B14F-4D97-AF65-F5344CB8AC3E}">
        <p14:creationId xmlns:p14="http://schemas.microsoft.com/office/powerpoint/2010/main" val="4143254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E83B-99AD-4D85-9E88-B08537B9DDC0}"/>
              </a:ext>
            </a:extLst>
          </p:cNvPr>
          <p:cNvSpPr>
            <a:spLocks noGrp="1"/>
          </p:cNvSpPr>
          <p:nvPr>
            <p:ph type="title"/>
          </p:nvPr>
        </p:nvSpPr>
        <p:spPr/>
        <p:txBody>
          <a:bodyPr/>
          <a:lstStyle/>
          <a:p>
            <a:r>
              <a:rPr lang="en-US" dirty="0"/>
              <a:t>Question for the Group</a:t>
            </a:r>
          </a:p>
        </p:txBody>
      </p:sp>
      <p:sp>
        <p:nvSpPr>
          <p:cNvPr id="3" name="Subtitle 2">
            <a:extLst>
              <a:ext uri="{FF2B5EF4-FFF2-40B4-BE49-F238E27FC236}">
                <a16:creationId xmlns:a16="http://schemas.microsoft.com/office/drawing/2014/main" id="{65904158-4352-480A-8048-3524AC8CDAF9}"/>
              </a:ext>
            </a:extLst>
          </p:cNvPr>
          <p:cNvSpPr>
            <a:spLocks noGrp="1"/>
          </p:cNvSpPr>
          <p:nvPr>
            <p:ph type="subTitle" idx="1"/>
          </p:nvPr>
        </p:nvSpPr>
        <p:spPr>
          <a:xfrm>
            <a:off x="613700" y="1256125"/>
            <a:ext cx="7625100" cy="3173100"/>
          </a:xfrm>
        </p:spPr>
        <p:txBody>
          <a:bodyPr/>
          <a:lstStyle/>
          <a:p>
            <a:r>
              <a:rPr lang="en-US" dirty="0"/>
              <a:t>This component is used in a Kubernetes cluster to store state about the cluster and the resources it is responsible for:</a:t>
            </a:r>
          </a:p>
          <a:p>
            <a:endParaRPr lang="en-US" dirty="0"/>
          </a:p>
          <a:p>
            <a:pPr marL="571500" indent="-342900">
              <a:buClrTx/>
              <a:buSzPct val="100000"/>
              <a:buAutoNum type="arabicPeriod"/>
            </a:pPr>
            <a:r>
              <a:rPr lang="en-US" dirty="0"/>
              <a:t>API server</a:t>
            </a:r>
          </a:p>
          <a:p>
            <a:pPr marL="571500" indent="-342900">
              <a:buClrTx/>
              <a:buSzPct val="100000"/>
              <a:buAutoNum type="arabicPeriod"/>
            </a:pPr>
            <a:r>
              <a:rPr lang="en-US" dirty="0"/>
              <a:t>Scheduler</a:t>
            </a:r>
          </a:p>
          <a:p>
            <a:pPr marL="571500" indent="-342900">
              <a:buClrTx/>
              <a:buSzPct val="100000"/>
              <a:buAutoNum type="arabicPeriod"/>
            </a:pPr>
            <a:r>
              <a:rPr lang="en-US" dirty="0" err="1"/>
              <a:t>etcd</a:t>
            </a:r>
            <a:endParaRPr lang="en-US" dirty="0"/>
          </a:p>
          <a:p>
            <a:pPr marL="571500" indent="-342900">
              <a:buClrTx/>
              <a:buSzPct val="100000"/>
              <a:buAutoNum type="arabicPeriod"/>
            </a:pPr>
            <a:r>
              <a:rPr lang="en-US" dirty="0"/>
              <a:t>Controllers</a:t>
            </a:r>
          </a:p>
          <a:p>
            <a:pPr marL="571500" indent="-342900">
              <a:buAutoNum type="arabicPeriod"/>
            </a:pPr>
            <a:endParaRPr lang="en-US" dirty="0"/>
          </a:p>
          <a:p>
            <a:pPr marL="228600" indent="0"/>
            <a:r>
              <a:rPr lang="en-US" dirty="0"/>
              <a:t>Type your choice in the chat…</a:t>
            </a:r>
          </a:p>
        </p:txBody>
      </p:sp>
      <p:sp>
        <p:nvSpPr>
          <p:cNvPr id="4" name="Slide Number Placeholder 3">
            <a:extLst>
              <a:ext uri="{FF2B5EF4-FFF2-40B4-BE49-F238E27FC236}">
                <a16:creationId xmlns:a16="http://schemas.microsoft.com/office/drawing/2014/main" id="{8A564028-647E-435A-90ED-F2D7C98336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a:p>
        </p:txBody>
      </p:sp>
      <p:pic>
        <p:nvPicPr>
          <p:cNvPr id="5" name="Picture 4">
            <a:extLst>
              <a:ext uri="{FF2B5EF4-FFF2-40B4-BE49-F238E27FC236}">
                <a16:creationId xmlns:a16="http://schemas.microsoft.com/office/drawing/2014/main" id="{FC749B10-F2A0-3AD9-14F7-6B285A92CC96}"/>
              </a:ext>
            </a:extLst>
          </p:cNvPr>
          <p:cNvPicPr>
            <a:picLocks noChangeAspect="1"/>
          </p:cNvPicPr>
          <p:nvPr/>
        </p:nvPicPr>
        <p:blipFill>
          <a:blip r:embed="rId2"/>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22108514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E83B-99AD-4D85-9E88-B08537B9DDC0}"/>
              </a:ext>
            </a:extLst>
          </p:cNvPr>
          <p:cNvSpPr>
            <a:spLocks noGrp="1"/>
          </p:cNvSpPr>
          <p:nvPr>
            <p:ph type="title"/>
          </p:nvPr>
        </p:nvSpPr>
        <p:spPr/>
        <p:txBody>
          <a:bodyPr/>
          <a:lstStyle/>
          <a:p>
            <a:r>
              <a:rPr lang="en-US" dirty="0"/>
              <a:t>Question for the Group</a:t>
            </a:r>
          </a:p>
        </p:txBody>
      </p:sp>
      <p:sp>
        <p:nvSpPr>
          <p:cNvPr id="3" name="Subtitle 2">
            <a:extLst>
              <a:ext uri="{FF2B5EF4-FFF2-40B4-BE49-F238E27FC236}">
                <a16:creationId xmlns:a16="http://schemas.microsoft.com/office/drawing/2014/main" id="{65904158-4352-480A-8048-3524AC8CDAF9}"/>
              </a:ext>
            </a:extLst>
          </p:cNvPr>
          <p:cNvSpPr>
            <a:spLocks noGrp="1"/>
          </p:cNvSpPr>
          <p:nvPr>
            <p:ph type="subTitle" idx="1"/>
          </p:nvPr>
        </p:nvSpPr>
        <p:spPr>
          <a:xfrm>
            <a:off x="613700" y="1256125"/>
            <a:ext cx="7625100" cy="3173100"/>
          </a:xfrm>
        </p:spPr>
        <p:txBody>
          <a:bodyPr/>
          <a:lstStyle/>
          <a:p>
            <a:r>
              <a:rPr lang="en-US" dirty="0"/>
              <a:t>This component is used in a Kubernetes cluster to monitor current state against desired state, and notify the cluster when an update is required to resolve any gaps:</a:t>
            </a:r>
          </a:p>
          <a:p>
            <a:endParaRPr lang="en-US" dirty="0"/>
          </a:p>
          <a:p>
            <a:pPr marL="571500" indent="-342900">
              <a:buClrTx/>
              <a:buSzPct val="100000"/>
              <a:buAutoNum type="arabicPeriod"/>
            </a:pPr>
            <a:r>
              <a:rPr lang="en-US" dirty="0"/>
              <a:t>API server</a:t>
            </a:r>
          </a:p>
          <a:p>
            <a:pPr marL="571500" indent="-342900">
              <a:buClrTx/>
              <a:buSzPct val="100000"/>
              <a:buAutoNum type="arabicPeriod"/>
            </a:pPr>
            <a:r>
              <a:rPr lang="en-US" dirty="0"/>
              <a:t>Scheduler</a:t>
            </a:r>
          </a:p>
          <a:p>
            <a:pPr marL="571500" indent="-342900">
              <a:buClrTx/>
              <a:buSzPct val="100000"/>
              <a:buAutoNum type="arabicPeriod"/>
            </a:pPr>
            <a:r>
              <a:rPr lang="en-US" dirty="0" err="1"/>
              <a:t>etcd</a:t>
            </a:r>
            <a:endParaRPr lang="en-US" dirty="0"/>
          </a:p>
          <a:p>
            <a:pPr marL="571500" indent="-342900">
              <a:buClrTx/>
              <a:buSzPct val="100000"/>
              <a:buAutoNum type="arabicPeriod"/>
            </a:pPr>
            <a:r>
              <a:rPr lang="en-US" dirty="0"/>
              <a:t>Controllers</a:t>
            </a:r>
          </a:p>
          <a:p>
            <a:pPr marL="571500" indent="-342900">
              <a:buAutoNum type="arabicPeriod"/>
            </a:pPr>
            <a:endParaRPr lang="en-US" dirty="0"/>
          </a:p>
          <a:p>
            <a:pPr marL="228600" indent="0"/>
            <a:r>
              <a:rPr lang="en-US" dirty="0"/>
              <a:t>Type your choice in the chat…</a:t>
            </a:r>
          </a:p>
        </p:txBody>
      </p:sp>
      <p:sp>
        <p:nvSpPr>
          <p:cNvPr id="4" name="Slide Number Placeholder 3">
            <a:extLst>
              <a:ext uri="{FF2B5EF4-FFF2-40B4-BE49-F238E27FC236}">
                <a16:creationId xmlns:a16="http://schemas.microsoft.com/office/drawing/2014/main" id="{8A564028-647E-435A-90ED-F2D7C98336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a:p>
        </p:txBody>
      </p:sp>
      <p:pic>
        <p:nvPicPr>
          <p:cNvPr id="5" name="Picture 4">
            <a:extLst>
              <a:ext uri="{FF2B5EF4-FFF2-40B4-BE49-F238E27FC236}">
                <a16:creationId xmlns:a16="http://schemas.microsoft.com/office/drawing/2014/main" id="{451C71F0-AFD4-968E-4870-CEAE28BB6C14}"/>
              </a:ext>
            </a:extLst>
          </p:cNvPr>
          <p:cNvPicPr>
            <a:picLocks noChangeAspect="1"/>
          </p:cNvPicPr>
          <p:nvPr/>
        </p:nvPicPr>
        <p:blipFill>
          <a:blip r:embed="rId2"/>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20750884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E83B-99AD-4D85-9E88-B08537B9DDC0}"/>
              </a:ext>
            </a:extLst>
          </p:cNvPr>
          <p:cNvSpPr>
            <a:spLocks noGrp="1"/>
          </p:cNvSpPr>
          <p:nvPr>
            <p:ph type="title"/>
          </p:nvPr>
        </p:nvSpPr>
        <p:spPr/>
        <p:txBody>
          <a:bodyPr/>
          <a:lstStyle/>
          <a:p>
            <a:r>
              <a:rPr lang="en-US" dirty="0"/>
              <a:t>Question for the Group</a:t>
            </a:r>
          </a:p>
        </p:txBody>
      </p:sp>
      <p:sp>
        <p:nvSpPr>
          <p:cNvPr id="3" name="Subtitle 2">
            <a:extLst>
              <a:ext uri="{FF2B5EF4-FFF2-40B4-BE49-F238E27FC236}">
                <a16:creationId xmlns:a16="http://schemas.microsoft.com/office/drawing/2014/main" id="{65904158-4352-480A-8048-3524AC8CDAF9}"/>
              </a:ext>
            </a:extLst>
          </p:cNvPr>
          <p:cNvSpPr>
            <a:spLocks noGrp="1"/>
          </p:cNvSpPr>
          <p:nvPr>
            <p:ph type="subTitle" idx="1"/>
          </p:nvPr>
        </p:nvSpPr>
        <p:spPr>
          <a:xfrm>
            <a:off x="613700" y="1256125"/>
            <a:ext cx="7625100" cy="3173100"/>
          </a:xfrm>
        </p:spPr>
        <p:txBody>
          <a:bodyPr/>
          <a:lstStyle/>
          <a:p>
            <a:r>
              <a:rPr lang="en-US" dirty="0"/>
              <a:t>This component provides the programmatic interface to the Kubernetes cluster and is used by other components and users for retrieving data about the cluster and applying changes to the cluster:</a:t>
            </a:r>
          </a:p>
          <a:p>
            <a:endParaRPr lang="en-US" dirty="0"/>
          </a:p>
          <a:p>
            <a:pPr marL="571500" indent="-342900">
              <a:buClrTx/>
              <a:buSzPct val="100000"/>
              <a:buAutoNum type="arabicPeriod"/>
            </a:pPr>
            <a:r>
              <a:rPr lang="en-US" dirty="0"/>
              <a:t>API server</a:t>
            </a:r>
          </a:p>
          <a:p>
            <a:pPr marL="571500" indent="-342900">
              <a:buClrTx/>
              <a:buSzPct val="100000"/>
              <a:buAutoNum type="arabicPeriod"/>
            </a:pPr>
            <a:r>
              <a:rPr lang="en-US" dirty="0"/>
              <a:t>Scheduler</a:t>
            </a:r>
          </a:p>
          <a:p>
            <a:pPr marL="571500" indent="-342900">
              <a:buClrTx/>
              <a:buSzPct val="100000"/>
              <a:buAutoNum type="arabicPeriod"/>
            </a:pPr>
            <a:r>
              <a:rPr lang="en-US" dirty="0" err="1"/>
              <a:t>etcd</a:t>
            </a:r>
            <a:endParaRPr lang="en-US" dirty="0"/>
          </a:p>
          <a:p>
            <a:pPr marL="571500" indent="-342900">
              <a:buClrTx/>
              <a:buSzPct val="100000"/>
              <a:buAutoNum type="arabicPeriod"/>
            </a:pPr>
            <a:r>
              <a:rPr lang="en-US" dirty="0"/>
              <a:t>Controllers</a:t>
            </a:r>
          </a:p>
          <a:p>
            <a:pPr marL="571500" indent="-342900">
              <a:buAutoNum type="arabicPeriod"/>
            </a:pPr>
            <a:endParaRPr lang="en-US" dirty="0"/>
          </a:p>
          <a:p>
            <a:pPr marL="228600" indent="0"/>
            <a:r>
              <a:rPr lang="en-US" dirty="0"/>
              <a:t>Type your choice in the chat…</a:t>
            </a:r>
          </a:p>
        </p:txBody>
      </p:sp>
      <p:sp>
        <p:nvSpPr>
          <p:cNvPr id="4" name="Slide Number Placeholder 3">
            <a:extLst>
              <a:ext uri="{FF2B5EF4-FFF2-40B4-BE49-F238E27FC236}">
                <a16:creationId xmlns:a16="http://schemas.microsoft.com/office/drawing/2014/main" id="{8A564028-647E-435A-90ED-F2D7C98336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a:p>
        </p:txBody>
      </p:sp>
      <p:pic>
        <p:nvPicPr>
          <p:cNvPr id="5" name="Picture 4">
            <a:extLst>
              <a:ext uri="{FF2B5EF4-FFF2-40B4-BE49-F238E27FC236}">
                <a16:creationId xmlns:a16="http://schemas.microsoft.com/office/drawing/2014/main" id="{842C9627-A94F-5A5A-162F-F58D81927058}"/>
              </a:ext>
            </a:extLst>
          </p:cNvPr>
          <p:cNvPicPr>
            <a:picLocks noChangeAspect="1"/>
          </p:cNvPicPr>
          <p:nvPr/>
        </p:nvPicPr>
        <p:blipFill>
          <a:blip r:embed="rId2"/>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2134701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Looping</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https://github.com/KernelGamut32/intermediate-python/blob/main/04%20Looping.ipynb</a:t>
            </a:r>
            <a:endParaRPr lang="en-US" dirty="0"/>
          </a:p>
        </p:txBody>
      </p:sp>
    </p:spTree>
    <p:extLst>
      <p:ext uri="{BB962C8B-B14F-4D97-AF65-F5344CB8AC3E}">
        <p14:creationId xmlns:p14="http://schemas.microsoft.com/office/powerpoint/2010/main" val="20284284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1A064-B2DC-4A4A-A7E1-831FB8A3634B}"/>
              </a:ext>
            </a:extLst>
          </p:cNvPr>
          <p:cNvSpPr>
            <a:spLocks noGrp="1"/>
          </p:cNvSpPr>
          <p:nvPr>
            <p:ph type="title"/>
          </p:nvPr>
        </p:nvSpPr>
        <p:spPr/>
        <p:txBody>
          <a:bodyPr/>
          <a:lstStyle/>
          <a:p>
            <a:r>
              <a:rPr lang="en-US" dirty="0"/>
              <a:t>Addons: Cluster DNS</a:t>
            </a:r>
          </a:p>
        </p:txBody>
      </p:sp>
      <p:sp>
        <p:nvSpPr>
          <p:cNvPr id="3" name="Text Placeholder 2">
            <a:extLst>
              <a:ext uri="{FF2B5EF4-FFF2-40B4-BE49-F238E27FC236}">
                <a16:creationId xmlns:a16="http://schemas.microsoft.com/office/drawing/2014/main" id="{B78043B0-7046-3F49-9666-1CC2A0DACE17}"/>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t>A DNS system that runs in a pod in your cluster</a:t>
            </a:r>
          </a:p>
          <a:p>
            <a:pPr marL="514350" indent="-285750">
              <a:buClrTx/>
              <a:buSzPct val="100000"/>
              <a:buFont typeface="Arial" panose="020B0604020202020204" pitchFamily="34" charset="0"/>
              <a:buChar char="●"/>
            </a:pPr>
            <a:r>
              <a:rPr lang="en-US" dirty="0"/>
              <a:t>It also spins up a k8s Service</a:t>
            </a:r>
          </a:p>
          <a:p>
            <a:pPr marL="514350" indent="-285750">
              <a:buClrTx/>
              <a:buSzPct val="100000"/>
              <a:buFont typeface="Arial" panose="020B0604020202020204" pitchFamily="34" charset="0"/>
              <a:buChar char="●"/>
            </a:pPr>
            <a:r>
              <a:rPr lang="en-US" dirty="0"/>
              <a:t>Allows the use of consistent DNS names instead of IP addresses</a:t>
            </a:r>
          </a:p>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37F90A8-1422-7244-A6B6-AEB9C5152A2B}"/>
              </a:ext>
            </a:extLst>
          </p:cNvPr>
          <p:cNvSpPr>
            <a:spLocks noGrp="1"/>
          </p:cNvSpPr>
          <p:nvPr>
            <p:ph type="sldNum" idx="12"/>
          </p:nvPr>
        </p:nvSpPr>
        <p:spPr/>
        <p:txBody>
          <a:bodyPr/>
          <a:lstStyle/>
          <a:p>
            <a:fld id="{00000000-1234-1234-1234-123412341234}" type="slidenum">
              <a:rPr lang="en-US" smtClean="0"/>
              <a:pPr/>
              <a:t>130</a:t>
            </a:fld>
            <a:endParaRPr lang="en-US"/>
          </a:p>
        </p:txBody>
      </p:sp>
      <p:pic>
        <p:nvPicPr>
          <p:cNvPr id="5" name="Picture 4">
            <a:extLst>
              <a:ext uri="{FF2B5EF4-FFF2-40B4-BE49-F238E27FC236}">
                <a16:creationId xmlns:a16="http://schemas.microsoft.com/office/drawing/2014/main" id="{ACEE7B97-74A8-4DE2-A368-020C37A9D59C}"/>
              </a:ext>
            </a:extLst>
          </p:cNvPr>
          <p:cNvPicPr>
            <a:picLocks noChangeAspect="1"/>
          </p:cNvPicPr>
          <p:nvPr/>
        </p:nvPicPr>
        <p:blipFill>
          <a:blip r:embed="rId2"/>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3466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97E1-3119-8443-B48A-D04E697C3147}"/>
              </a:ext>
            </a:extLst>
          </p:cNvPr>
          <p:cNvSpPr>
            <a:spLocks noGrp="1"/>
          </p:cNvSpPr>
          <p:nvPr>
            <p:ph type="title"/>
          </p:nvPr>
        </p:nvSpPr>
        <p:spPr/>
        <p:txBody>
          <a:bodyPr/>
          <a:lstStyle/>
          <a:p>
            <a:r>
              <a:rPr lang="en-US"/>
              <a:t>k8s Probes</a:t>
            </a:r>
          </a:p>
        </p:txBody>
      </p:sp>
      <p:sp>
        <p:nvSpPr>
          <p:cNvPr id="3" name="Text Placeholder 2">
            <a:extLst>
              <a:ext uri="{FF2B5EF4-FFF2-40B4-BE49-F238E27FC236}">
                <a16:creationId xmlns:a16="http://schemas.microsoft.com/office/drawing/2014/main" id="{CA9D0688-9943-9D42-BFFA-FB104C445E1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The pods in a node are not always up and running, ready for incoming traffic</a:t>
            </a:r>
          </a:p>
          <a:p>
            <a:pPr marL="514350" indent="-285750">
              <a:buClrTx/>
              <a:buSzPct val="100000"/>
              <a:buFont typeface="Arial" panose="020B0604020202020204" pitchFamily="34" charset="0"/>
              <a:buChar char="●"/>
            </a:pPr>
            <a:r>
              <a:rPr lang="en-US" dirty="0">
                <a:solidFill>
                  <a:schemeClr val="tx1">
                    <a:lumMod val="50000"/>
                  </a:schemeClr>
                </a:solidFill>
              </a:rPr>
              <a:t>We need a way to check</a:t>
            </a:r>
          </a:p>
          <a:p>
            <a:pPr marL="514350" indent="-285750">
              <a:buClrTx/>
              <a:buSzPct val="100000"/>
              <a:buFont typeface="Arial" panose="020B0604020202020204" pitchFamily="34" charset="0"/>
              <a:buChar char="●"/>
            </a:pPr>
            <a:r>
              <a:rPr lang="en-US" dirty="0">
                <a:solidFill>
                  <a:schemeClr val="tx1">
                    <a:lumMod val="50000"/>
                  </a:schemeClr>
                </a:solidFill>
              </a:rPr>
              <a:t>The </a:t>
            </a:r>
            <a:r>
              <a:rPr lang="en-US" dirty="0" err="1">
                <a:solidFill>
                  <a:schemeClr val="tx1">
                    <a:lumMod val="50000"/>
                  </a:schemeClr>
                </a:solidFill>
              </a:rPr>
              <a:t>kubelet</a:t>
            </a:r>
            <a:r>
              <a:rPr lang="en-US" dirty="0">
                <a:solidFill>
                  <a:schemeClr val="tx1">
                    <a:lumMod val="50000"/>
                  </a:schemeClr>
                </a:solidFill>
              </a:rPr>
              <a:t> does this through periodic “liveness” checks into the pods in its node</a:t>
            </a:r>
          </a:p>
        </p:txBody>
      </p:sp>
      <p:sp>
        <p:nvSpPr>
          <p:cNvPr id="4" name="Slide Number Placeholder 3">
            <a:extLst>
              <a:ext uri="{FF2B5EF4-FFF2-40B4-BE49-F238E27FC236}">
                <a16:creationId xmlns:a16="http://schemas.microsoft.com/office/drawing/2014/main" id="{83ABB77E-F06C-5C4E-9D66-B80C602DBE82}"/>
              </a:ext>
            </a:extLst>
          </p:cNvPr>
          <p:cNvSpPr>
            <a:spLocks noGrp="1"/>
          </p:cNvSpPr>
          <p:nvPr>
            <p:ph type="sldNum" idx="12"/>
          </p:nvPr>
        </p:nvSpPr>
        <p:spPr/>
        <p:txBody>
          <a:bodyPr/>
          <a:lstStyle/>
          <a:p>
            <a:fld id="{00000000-1234-1234-1234-123412341234}" type="slidenum">
              <a:rPr lang="en-US" smtClean="0"/>
              <a:pPr/>
              <a:t>131</a:t>
            </a:fld>
            <a:endParaRPr lang="en-US"/>
          </a:p>
        </p:txBody>
      </p:sp>
      <p:pic>
        <p:nvPicPr>
          <p:cNvPr id="5" name="Picture 4">
            <a:extLst>
              <a:ext uri="{FF2B5EF4-FFF2-40B4-BE49-F238E27FC236}">
                <a16:creationId xmlns:a16="http://schemas.microsoft.com/office/drawing/2014/main" id="{A461452B-03E4-2E11-1F4D-2346CC8AB26A}"/>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7" name="Graphic 6" descr="Good Inventory with solid fill">
            <a:extLst>
              <a:ext uri="{FF2B5EF4-FFF2-40B4-BE49-F238E27FC236}">
                <a16:creationId xmlns:a16="http://schemas.microsoft.com/office/drawing/2014/main" id="{776BD80C-50A1-D1BA-D9C9-AD6675EC1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416668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97E1-3119-8443-B48A-D04E697C3147}"/>
              </a:ext>
            </a:extLst>
          </p:cNvPr>
          <p:cNvSpPr>
            <a:spLocks noGrp="1"/>
          </p:cNvSpPr>
          <p:nvPr>
            <p:ph type="title"/>
          </p:nvPr>
        </p:nvSpPr>
        <p:spPr/>
        <p:txBody>
          <a:bodyPr/>
          <a:lstStyle/>
          <a:p>
            <a:r>
              <a:rPr lang="en-US" dirty="0" err="1"/>
              <a:t>kubectl</a:t>
            </a:r>
            <a:endParaRPr lang="en-US" dirty="0"/>
          </a:p>
        </p:txBody>
      </p:sp>
      <p:sp>
        <p:nvSpPr>
          <p:cNvPr id="3" name="Text Placeholder 2">
            <a:extLst>
              <a:ext uri="{FF2B5EF4-FFF2-40B4-BE49-F238E27FC236}">
                <a16:creationId xmlns:a16="http://schemas.microsoft.com/office/drawing/2014/main" id="{CA9D0688-9943-9D42-BFFA-FB104C445E1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err="1">
                <a:solidFill>
                  <a:schemeClr val="tx1">
                    <a:lumMod val="50000"/>
                  </a:schemeClr>
                </a:solidFill>
              </a:rPr>
              <a:t>kubectl</a:t>
            </a:r>
            <a:r>
              <a:rPr lang="en-US" dirty="0">
                <a:solidFill>
                  <a:schemeClr val="tx1">
                    <a:lumMod val="50000"/>
                  </a:schemeClr>
                </a:solidFill>
              </a:rPr>
              <a:t> (“</a:t>
            </a:r>
            <a:r>
              <a:rPr lang="en-US" dirty="0" err="1">
                <a:solidFill>
                  <a:schemeClr val="tx1">
                    <a:lumMod val="50000"/>
                  </a:schemeClr>
                </a:solidFill>
              </a:rPr>
              <a:t>kube</a:t>
            </a:r>
            <a:r>
              <a:rPr lang="en-US" dirty="0">
                <a:solidFill>
                  <a:schemeClr val="tx1">
                    <a:lumMod val="50000"/>
                  </a:schemeClr>
                </a:solidFill>
              </a:rPr>
              <a:t>-cuttle”) is command-line tool used to interact with API</a:t>
            </a:r>
          </a:p>
          <a:p>
            <a:pPr marL="514350" indent="-285750">
              <a:buClrTx/>
              <a:buSzPct val="100000"/>
              <a:buFont typeface="Arial" panose="020B0604020202020204" pitchFamily="34" charset="0"/>
              <a:buChar char="●"/>
            </a:pPr>
            <a:r>
              <a:rPr lang="en-US" dirty="0">
                <a:solidFill>
                  <a:schemeClr val="tx1">
                    <a:lumMod val="50000"/>
                  </a:schemeClr>
                </a:solidFill>
              </a:rPr>
              <a:t>May require installation (automatic if using k8s via Docker Desktop)</a:t>
            </a:r>
          </a:p>
          <a:p>
            <a:pPr marL="514350" indent="-285750">
              <a:buClrTx/>
              <a:buSzPct val="100000"/>
              <a:buFont typeface="Arial" panose="020B0604020202020204" pitchFamily="34" charset="0"/>
              <a:buChar char="●"/>
            </a:pPr>
            <a:r>
              <a:rPr lang="en-US" dirty="0">
                <a:solidFill>
                  <a:schemeClr val="tx1">
                    <a:lumMod val="50000"/>
                  </a:schemeClr>
                </a:solidFill>
              </a:rPr>
              <a:t>Config file defines details of connection to cluster (e.g., ~/.</a:t>
            </a:r>
            <a:r>
              <a:rPr lang="en-US" dirty="0" err="1">
                <a:solidFill>
                  <a:schemeClr val="tx1">
                    <a:lumMod val="50000"/>
                  </a:schemeClr>
                </a:solidFill>
              </a:rPr>
              <a:t>kube</a:t>
            </a:r>
            <a:r>
              <a:rPr lang="en-US" dirty="0">
                <a:solidFill>
                  <a:schemeClr val="tx1">
                    <a:lumMod val="50000"/>
                  </a:schemeClr>
                </a:solidFill>
              </a:rPr>
              <a:t>/config)</a:t>
            </a:r>
          </a:p>
          <a:p>
            <a:pPr marL="514350" indent="-285750">
              <a:buClrTx/>
              <a:buSzPct val="100000"/>
              <a:buFont typeface="Arial" panose="020B0604020202020204" pitchFamily="34" charset="0"/>
              <a:buChar char="●"/>
            </a:pPr>
            <a:r>
              <a:rPr lang="en-US" dirty="0">
                <a:solidFill>
                  <a:schemeClr val="tx1">
                    <a:lumMod val="50000"/>
                  </a:schemeClr>
                </a:solidFill>
              </a:rPr>
              <a:t>Run `</a:t>
            </a:r>
            <a:r>
              <a:rPr lang="en-US" i="1" dirty="0" err="1">
                <a:solidFill>
                  <a:schemeClr val="tx1">
                    <a:lumMod val="50000"/>
                  </a:schemeClr>
                </a:solidFill>
              </a:rPr>
              <a:t>kubectl</a:t>
            </a:r>
            <a:r>
              <a:rPr lang="en-US" i="1" dirty="0">
                <a:solidFill>
                  <a:schemeClr val="tx1">
                    <a:lumMod val="50000"/>
                  </a:schemeClr>
                </a:solidFill>
              </a:rPr>
              <a:t> cluster-info</a:t>
            </a:r>
            <a:r>
              <a:rPr lang="en-US" dirty="0">
                <a:solidFill>
                  <a:schemeClr val="tx1">
                    <a:lumMod val="50000"/>
                  </a:schemeClr>
                </a:solidFill>
              </a:rPr>
              <a:t>` to confirm connectivity</a:t>
            </a:r>
          </a:p>
          <a:p>
            <a:pPr marL="514350" indent="-285750">
              <a:buClrTx/>
              <a:buSzPct val="100000"/>
              <a:buFont typeface="Arial" panose="020B0604020202020204" pitchFamily="34" charset="0"/>
              <a:buChar char="●"/>
            </a:pPr>
            <a:r>
              <a:rPr lang="en-US" dirty="0">
                <a:solidFill>
                  <a:schemeClr val="tx1">
                    <a:lumMod val="50000"/>
                  </a:schemeClr>
                </a:solidFill>
              </a:rPr>
              <a:t>Run `</a:t>
            </a:r>
            <a:r>
              <a:rPr lang="en-US" i="1" dirty="0" err="1">
                <a:solidFill>
                  <a:schemeClr val="tx1">
                    <a:lumMod val="50000"/>
                  </a:schemeClr>
                </a:solidFill>
              </a:rPr>
              <a:t>kubectl</a:t>
            </a:r>
            <a:r>
              <a:rPr lang="en-US" dirty="0">
                <a:solidFill>
                  <a:schemeClr val="tx1">
                    <a:lumMod val="50000"/>
                  </a:schemeClr>
                </a:solidFill>
              </a:rPr>
              <a:t>` from command-line (with arguments) to see options</a:t>
            </a:r>
          </a:p>
          <a:p>
            <a:pPr marL="514350" indent="-285750">
              <a:buClrTx/>
              <a:buSzPct val="100000"/>
              <a:buFont typeface="Arial" panose="020B0604020202020204" pitchFamily="34" charset="0"/>
              <a:buChar char="●"/>
            </a:pPr>
            <a:r>
              <a:rPr lang="en-US" dirty="0">
                <a:solidFill>
                  <a:schemeClr val="tx1">
                    <a:lumMod val="50000"/>
                  </a:schemeClr>
                </a:solidFill>
              </a:rPr>
              <a:t>NOTE: k8s in Docker Desktop should handle most of this for you</a:t>
            </a:r>
          </a:p>
        </p:txBody>
      </p:sp>
      <p:sp>
        <p:nvSpPr>
          <p:cNvPr id="4" name="Slide Number Placeholder 3">
            <a:extLst>
              <a:ext uri="{FF2B5EF4-FFF2-40B4-BE49-F238E27FC236}">
                <a16:creationId xmlns:a16="http://schemas.microsoft.com/office/drawing/2014/main" id="{83ABB77E-F06C-5C4E-9D66-B80C602DBE82}"/>
              </a:ext>
            </a:extLst>
          </p:cNvPr>
          <p:cNvSpPr>
            <a:spLocks noGrp="1"/>
          </p:cNvSpPr>
          <p:nvPr>
            <p:ph type="sldNum" idx="12"/>
          </p:nvPr>
        </p:nvSpPr>
        <p:spPr/>
        <p:txBody>
          <a:bodyPr/>
          <a:lstStyle/>
          <a:p>
            <a:fld id="{00000000-1234-1234-1234-123412341234}" type="slidenum">
              <a:rPr lang="en-US" smtClean="0"/>
              <a:pPr/>
              <a:t>132</a:t>
            </a:fld>
            <a:endParaRPr lang="en-US"/>
          </a:p>
        </p:txBody>
      </p:sp>
      <p:pic>
        <p:nvPicPr>
          <p:cNvPr id="5" name="Picture 4">
            <a:extLst>
              <a:ext uri="{FF2B5EF4-FFF2-40B4-BE49-F238E27FC236}">
                <a16:creationId xmlns:a16="http://schemas.microsoft.com/office/drawing/2014/main" id="{43BF83C4-8614-D9C7-3C16-1B6C73ADDB42}"/>
              </a:ext>
            </a:extLst>
          </p:cNvPr>
          <p:cNvPicPr>
            <a:picLocks noChangeAspect="1"/>
          </p:cNvPicPr>
          <p:nvPr/>
        </p:nvPicPr>
        <p:blipFill>
          <a:blip r:embed="rId2"/>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8036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Namespaces in k8s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Provide a grouping mechanism in Kubernetes</a:t>
            </a:r>
          </a:p>
          <a:p>
            <a:pPr marL="514350" indent="-285750">
              <a:buClrTx/>
              <a:buSzPct val="100000"/>
              <a:buFont typeface="Arial" panose="020B0604020202020204" pitchFamily="34" charset="0"/>
              <a:buChar char="●"/>
            </a:pPr>
            <a:r>
              <a:rPr lang="en-US" dirty="0">
                <a:solidFill>
                  <a:schemeClr val="tx1">
                    <a:lumMod val="50000"/>
                  </a:schemeClr>
                </a:solidFill>
              </a:rPr>
              <a:t>Every k8s object belongs to a namespace</a:t>
            </a:r>
          </a:p>
          <a:p>
            <a:pPr marL="514350" indent="-285750">
              <a:buClrTx/>
              <a:buSzPct val="100000"/>
              <a:buFont typeface="Arial" panose="020B0604020202020204" pitchFamily="34" charset="0"/>
              <a:buChar char="●"/>
            </a:pPr>
            <a:r>
              <a:rPr lang="en-US" dirty="0">
                <a:solidFill>
                  <a:schemeClr val="tx1">
                    <a:lumMod val="50000"/>
                  </a:schemeClr>
                </a:solidFill>
              </a:rPr>
              <a:t>Every Cluster automatically includes a default namespace</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133</a:t>
            </a:fld>
            <a:endParaRPr lang="en-US"/>
          </a:p>
        </p:txBody>
      </p:sp>
      <p:pic>
        <p:nvPicPr>
          <p:cNvPr id="5" name="Picture 4">
            <a:extLst>
              <a:ext uri="{FF2B5EF4-FFF2-40B4-BE49-F238E27FC236}">
                <a16:creationId xmlns:a16="http://schemas.microsoft.com/office/drawing/2014/main" id="{21534C8C-335D-89C6-4A65-33DF6364CB65}"/>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7" name="Graphic 6" descr="Employee badge with solid fill">
            <a:extLst>
              <a:ext uri="{FF2B5EF4-FFF2-40B4-BE49-F238E27FC236}">
                <a16:creationId xmlns:a16="http://schemas.microsoft.com/office/drawing/2014/main" id="{AEF71908-04A7-50F9-1F47-871E670015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23317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Namespaces in k8s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Allow you create logical separation within a physical Cluster</a:t>
            </a:r>
          </a:p>
          <a:p>
            <a:pPr marL="514350" indent="-285750">
              <a:buClrTx/>
              <a:buSzPct val="100000"/>
              <a:buFont typeface="Arial" panose="020B0604020202020204" pitchFamily="34" charset="0"/>
              <a:buChar char="●"/>
            </a:pPr>
            <a:r>
              <a:rPr lang="en-US" dirty="0">
                <a:solidFill>
                  <a:schemeClr val="tx1">
                    <a:lumMod val="50000"/>
                  </a:schemeClr>
                </a:solidFill>
              </a:rPr>
              <a:t>Provide a boundary for security and resource control</a:t>
            </a:r>
          </a:p>
          <a:p>
            <a:pPr marL="514350" indent="-285750">
              <a:buClrTx/>
              <a:buSzPct val="100000"/>
              <a:buFont typeface="Arial" panose="020B0604020202020204" pitchFamily="34" charset="0"/>
              <a:buChar char="●"/>
            </a:pPr>
            <a:r>
              <a:rPr lang="en-US" dirty="0">
                <a:solidFill>
                  <a:schemeClr val="tx1">
                    <a:lumMod val="50000"/>
                  </a:schemeClr>
                </a:solidFill>
              </a:rPr>
              <a:t>Can explicitly create a namespace and deploy resources to it using namespace field in manifest or --namespace </a:t>
            </a:r>
            <a:r>
              <a:rPr lang="en-US" dirty="0" err="1">
                <a:solidFill>
                  <a:schemeClr val="tx1">
                    <a:lumMod val="50000"/>
                  </a:schemeClr>
                </a:solidFill>
              </a:rPr>
              <a:t>arg</a:t>
            </a:r>
            <a:r>
              <a:rPr lang="en-US" dirty="0">
                <a:solidFill>
                  <a:schemeClr val="tx1">
                    <a:lumMod val="50000"/>
                  </a:schemeClr>
                </a:solidFill>
              </a:rPr>
              <a:t> on </a:t>
            </a:r>
            <a:r>
              <a:rPr lang="en-US" dirty="0" err="1">
                <a:solidFill>
                  <a:schemeClr val="tx1">
                    <a:lumMod val="50000"/>
                  </a:schemeClr>
                </a:solidFill>
              </a:rPr>
              <a:t>kubectl</a:t>
            </a: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134</a:t>
            </a:fld>
            <a:endParaRPr lang="en-US"/>
          </a:p>
        </p:txBody>
      </p:sp>
      <p:pic>
        <p:nvPicPr>
          <p:cNvPr id="5" name="Picture 4">
            <a:extLst>
              <a:ext uri="{FF2B5EF4-FFF2-40B4-BE49-F238E27FC236}">
                <a16:creationId xmlns:a16="http://schemas.microsoft.com/office/drawing/2014/main" id="{1778C904-39D6-73A0-D6C0-5281F715B749}"/>
              </a:ext>
            </a:extLst>
          </p:cNvPr>
          <p:cNvPicPr>
            <a:picLocks noChangeAspect="1"/>
          </p:cNvPicPr>
          <p:nvPr/>
        </p:nvPicPr>
        <p:blipFill>
          <a:blip r:embed="rId3"/>
          <a:stretch>
            <a:fillRect/>
          </a:stretch>
        </p:blipFill>
        <p:spPr>
          <a:xfrm>
            <a:off x="7392556" y="556607"/>
            <a:ext cx="1164228" cy="323112"/>
          </a:xfrm>
          <a:prstGeom prst="rect">
            <a:avLst/>
          </a:prstGeom>
        </p:spPr>
      </p:pic>
      <p:pic>
        <p:nvPicPr>
          <p:cNvPr id="6" name="Graphic 5" descr="Employee badge with solid fill">
            <a:extLst>
              <a:ext uri="{FF2B5EF4-FFF2-40B4-BE49-F238E27FC236}">
                <a16:creationId xmlns:a16="http://schemas.microsoft.com/office/drawing/2014/main" id="{390BD80B-A1F7-0BC0-96FA-B190782DE2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156584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Namespaces in k8s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Objects within a namespace are isolated from others</a:t>
            </a:r>
          </a:p>
          <a:p>
            <a:pPr marL="514350" indent="-285750">
              <a:buClrTx/>
              <a:buSzPct val="100000"/>
              <a:buFont typeface="Arial" panose="020B0604020202020204" pitchFamily="34" charset="0"/>
              <a:buChar char="●"/>
            </a:pPr>
            <a:r>
              <a:rPr lang="en-US" dirty="0">
                <a:solidFill>
                  <a:schemeClr val="tx1">
                    <a:lumMod val="50000"/>
                  </a:schemeClr>
                </a:solidFill>
              </a:rPr>
              <a:t>Enables creation of multiple instances of same apps with same names</a:t>
            </a:r>
          </a:p>
          <a:p>
            <a:pPr marL="514350" indent="-285750">
              <a:buClrTx/>
              <a:buSzPct val="100000"/>
              <a:buFont typeface="Arial" panose="020B0604020202020204" pitchFamily="34" charset="0"/>
              <a:buChar char="●"/>
            </a:pPr>
            <a:r>
              <a:rPr lang="en-US" dirty="0">
                <a:solidFill>
                  <a:schemeClr val="tx1">
                    <a:lumMod val="50000"/>
                  </a:schemeClr>
                </a:solidFill>
              </a:rPr>
              <a:t>Resources from one namespace can communicate with another namespace using Services</a:t>
            </a:r>
          </a:p>
          <a:p>
            <a:pPr marL="514350" indent="-285750">
              <a:buClrTx/>
              <a:buSzPct val="100000"/>
              <a:buFont typeface="Arial" panose="020B0604020202020204" pitchFamily="34" charset="0"/>
              <a:buChar char="●"/>
            </a:pPr>
            <a:r>
              <a:rPr lang="en-US" dirty="0">
                <a:solidFill>
                  <a:schemeClr val="tx1">
                    <a:lumMod val="50000"/>
                  </a:schemeClr>
                </a:solidFill>
              </a:rPr>
              <a:t>Controller only looks for matching resources in its namespace</a:t>
            </a: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135</a:t>
            </a:fld>
            <a:endParaRPr lang="en-US"/>
          </a:p>
        </p:txBody>
      </p:sp>
      <p:pic>
        <p:nvPicPr>
          <p:cNvPr id="5" name="Picture 4">
            <a:extLst>
              <a:ext uri="{FF2B5EF4-FFF2-40B4-BE49-F238E27FC236}">
                <a16:creationId xmlns:a16="http://schemas.microsoft.com/office/drawing/2014/main" id="{32226A79-8311-6781-7AFB-B81D972F7FD6}"/>
              </a:ext>
            </a:extLst>
          </p:cNvPr>
          <p:cNvPicPr>
            <a:picLocks noChangeAspect="1"/>
          </p:cNvPicPr>
          <p:nvPr/>
        </p:nvPicPr>
        <p:blipFill>
          <a:blip r:embed="rId3"/>
          <a:stretch>
            <a:fillRect/>
          </a:stretch>
        </p:blipFill>
        <p:spPr>
          <a:xfrm>
            <a:off x="7392556" y="556607"/>
            <a:ext cx="1164228" cy="323112"/>
          </a:xfrm>
          <a:prstGeom prst="rect">
            <a:avLst/>
          </a:prstGeom>
        </p:spPr>
      </p:pic>
      <p:pic>
        <p:nvPicPr>
          <p:cNvPr id="6" name="Graphic 5" descr="Employee badge with solid fill">
            <a:extLst>
              <a:ext uri="{FF2B5EF4-FFF2-40B4-BE49-F238E27FC236}">
                <a16:creationId xmlns:a16="http://schemas.microsoft.com/office/drawing/2014/main" id="{C6F9CFD9-1830-4649-B199-338FB4593C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281076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Contexts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49784"/>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Can be used to define connection details for a k8s Cluster</a:t>
            </a:r>
          </a:p>
          <a:p>
            <a:pPr marL="514350" indent="-285750">
              <a:buClrTx/>
              <a:buSzPct val="100000"/>
              <a:buFont typeface="Arial" panose="020B0604020202020204" pitchFamily="34" charset="0"/>
              <a:buChar char="●"/>
            </a:pPr>
            <a:r>
              <a:rPr lang="en-US" dirty="0">
                <a:solidFill>
                  <a:schemeClr val="tx1">
                    <a:lumMod val="50000"/>
                  </a:schemeClr>
                </a:solidFill>
              </a:rPr>
              <a:t>Sets the default namespace to be used</a:t>
            </a:r>
          </a:p>
          <a:p>
            <a:pPr marL="514350" indent="-285750">
              <a:buClrTx/>
              <a:buSzPct val="100000"/>
              <a:buFont typeface="Arial" panose="020B0604020202020204" pitchFamily="34" charset="0"/>
              <a:buChar char="●"/>
            </a:pPr>
            <a:r>
              <a:rPr lang="en-US" dirty="0">
                <a:solidFill>
                  <a:schemeClr val="tx1">
                    <a:lumMod val="50000"/>
                  </a:schemeClr>
                </a:solidFill>
              </a:rPr>
              <a:t>Prevents need to specify namespace – will use context to automatically set if excluded (like with default in standard install)</a:t>
            </a:r>
          </a:p>
          <a:p>
            <a:pPr marL="514350" indent="-285750">
              <a:buClrTx/>
              <a:buSzPct val="100000"/>
              <a:buFont typeface="Arial" panose="020B0604020202020204" pitchFamily="34" charset="0"/>
              <a:buChar char="●"/>
            </a:pPr>
            <a:r>
              <a:rPr lang="en-US" dirty="0">
                <a:solidFill>
                  <a:schemeClr val="tx1">
                    <a:lumMod val="50000"/>
                  </a:schemeClr>
                </a:solidFill>
              </a:rPr>
              <a:t>Able to switch between contexts using use-context command</a:t>
            </a: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136</a:t>
            </a:fld>
            <a:endParaRPr lang="en-US"/>
          </a:p>
        </p:txBody>
      </p:sp>
      <p:pic>
        <p:nvPicPr>
          <p:cNvPr id="5" name="Picture 4">
            <a:extLst>
              <a:ext uri="{FF2B5EF4-FFF2-40B4-BE49-F238E27FC236}">
                <a16:creationId xmlns:a16="http://schemas.microsoft.com/office/drawing/2014/main" id="{98B78BD6-3591-565F-C55E-77D4D5093EF9}"/>
              </a:ext>
            </a:extLst>
          </p:cNvPr>
          <p:cNvPicPr>
            <a:picLocks noChangeAspect="1"/>
          </p:cNvPicPr>
          <p:nvPr/>
        </p:nvPicPr>
        <p:blipFill>
          <a:blip r:embed="rId3"/>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420403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Contexts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780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Can also be used to manage switching between different Clusters (local or remote)</a:t>
            </a:r>
          </a:p>
          <a:p>
            <a:pPr marL="514350" indent="-285750">
              <a:buClrTx/>
              <a:buSzPct val="100000"/>
              <a:buFont typeface="Arial" panose="020B0604020202020204" pitchFamily="34" charset="0"/>
              <a:buChar char="●"/>
            </a:pPr>
            <a:r>
              <a:rPr lang="en-US" dirty="0">
                <a:solidFill>
                  <a:schemeClr val="tx1">
                    <a:lumMod val="50000"/>
                  </a:schemeClr>
                </a:solidFill>
              </a:rPr>
              <a:t>For remote, API server will be secured with TLS and </a:t>
            </a:r>
            <a:r>
              <a:rPr lang="en-US" dirty="0" err="1">
                <a:solidFill>
                  <a:schemeClr val="tx1">
                    <a:lumMod val="50000"/>
                  </a:schemeClr>
                </a:solidFill>
              </a:rPr>
              <a:t>kubectl</a:t>
            </a:r>
            <a:r>
              <a:rPr lang="en-US" dirty="0">
                <a:solidFill>
                  <a:schemeClr val="tx1">
                    <a:lumMod val="50000"/>
                  </a:schemeClr>
                </a:solidFill>
              </a:rPr>
              <a:t> uses a client cert for </a:t>
            </a:r>
            <a:r>
              <a:rPr lang="en-US" dirty="0" err="1">
                <a:solidFill>
                  <a:schemeClr val="tx1">
                    <a:lumMod val="50000"/>
                  </a:schemeClr>
                </a:solidFill>
              </a:rPr>
              <a:t>AuthN</a:t>
            </a:r>
            <a:endParaRPr lang="en-US" dirty="0">
              <a:solidFill>
                <a:schemeClr val="tx1">
                  <a:lumMod val="50000"/>
                </a:schemeClr>
              </a:solidFill>
            </a:endParaRPr>
          </a:p>
          <a:p>
            <a:pPr marL="34290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137</a:t>
            </a:fld>
            <a:endParaRPr lang="en-US"/>
          </a:p>
        </p:txBody>
      </p:sp>
      <p:pic>
        <p:nvPicPr>
          <p:cNvPr id="5" name="Picture 4">
            <a:extLst>
              <a:ext uri="{FF2B5EF4-FFF2-40B4-BE49-F238E27FC236}">
                <a16:creationId xmlns:a16="http://schemas.microsoft.com/office/drawing/2014/main" id="{981C6561-A25E-B05A-D91B-76132B20D4B9}"/>
              </a:ext>
            </a:extLst>
          </p:cNvPr>
          <p:cNvPicPr>
            <a:picLocks noChangeAspect="1"/>
          </p:cNvPicPr>
          <p:nvPr/>
        </p:nvPicPr>
        <p:blipFill>
          <a:blip r:embed="rId3"/>
          <a:stretch>
            <a:fillRect/>
          </a:stretch>
        </p:blipFill>
        <p:spPr>
          <a:xfrm>
            <a:off x="7392556" y="556607"/>
            <a:ext cx="1164228" cy="323112"/>
          </a:xfrm>
          <a:prstGeom prst="rect">
            <a:avLst/>
          </a:prstGeom>
        </p:spPr>
      </p:pic>
    </p:spTree>
    <p:extLst>
      <p:ext uri="{BB962C8B-B14F-4D97-AF65-F5344CB8AC3E}">
        <p14:creationId xmlns:p14="http://schemas.microsoft.com/office/powerpoint/2010/main" val="252813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Kubernetes – Namespaces		</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138</a:t>
            </a:fld>
            <a:endParaRPr/>
          </a:p>
        </p:txBody>
      </p:sp>
      <p:sp>
        <p:nvSpPr>
          <p:cNvPr id="1296" name="Google Shape;1296;p112"/>
          <p:cNvSpPr txBox="1"/>
          <p:nvPr/>
        </p:nvSpPr>
        <p:spPr>
          <a:xfrm>
            <a:off x="3778031" y="1453483"/>
            <a:ext cx="4572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Execute the lab available at </a:t>
            </a:r>
            <a:r>
              <a:rPr lang="en-US" sz="1200" dirty="0">
                <a:solidFill>
                  <a:srgbClr val="D4D4D4"/>
                </a:solidFill>
                <a:hlinkClick r:id="rId3"/>
              </a:rPr>
              <a:t>https://github.com/KernelGamut32/capital_group_edge_la_public/tree/main/labs/week02/k8s-namespaces</a:t>
            </a:r>
            <a:r>
              <a:rPr lang="en-US" sz="1200" dirty="0">
                <a:solidFill>
                  <a:srgbClr val="D4D4D4"/>
                </a:solidFill>
              </a:rPr>
              <a:t>.</a:t>
            </a:r>
          </a:p>
        </p:txBody>
      </p:sp>
    </p:spTree>
    <p:extLst>
      <p:ext uri="{BB962C8B-B14F-4D97-AF65-F5344CB8AC3E}">
        <p14:creationId xmlns:p14="http://schemas.microsoft.com/office/powerpoint/2010/main" val="40663961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r>
              <a:rPr lang="en-US" dirty="0"/>
              <a:t> vs. Environment Variables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49784"/>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 </a:t>
            </a:r>
            <a:r>
              <a:rPr lang="en-US" dirty="0" err="1">
                <a:solidFill>
                  <a:schemeClr val="tx1">
                    <a:lumMod val="50000"/>
                  </a:schemeClr>
                </a:solidFill>
              </a:rPr>
              <a:t>ConfigMap</a:t>
            </a:r>
            <a:r>
              <a:rPr lang="en-US" dirty="0">
                <a:solidFill>
                  <a:schemeClr val="tx1">
                    <a:lumMod val="50000"/>
                  </a:schemeClr>
                </a:solidFill>
              </a:rPr>
              <a:t> is an API object that lets you store configuration for other objects to use</a:t>
            </a:r>
          </a:p>
          <a:p>
            <a:pPr marL="514350" indent="-285750">
              <a:buClrTx/>
              <a:buSzPct val="100000"/>
              <a:buFont typeface="Arial" panose="020B0604020202020204" pitchFamily="34" charset="0"/>
              <a:buChar char="●"/>
            </a:pPr>
            <a:r>
              <a:rPr lang="en-US" dirty="0">
                <a:solidFill>
                  <a:schemeClr val="tx1">
                    <a:lumMod val="50000"/>
                  </a:schemeClr>
                </a:solidFill>
              </a:rPr>
              <a:t>These are key/value pairs</a:t>
            </a:r>
          </a:p>
          <a:p>
            <a:pPr marL="514350" indent="-285750">
              <a:buClrTx/>
              <a:buSzPct val="100000"/>
              <a:buFont typeface="Arial" panose="020B0604020202020204" pitchFamily="34" charset="0"/>
              <a:buChar char="●"/>
            </a:pPr>
            <a:r>
              <a:rPr lang="en-US" dirty="0">
                <a:solidFill>
                  <a:schemeClr val="tx1">
                    <a:lumMod val="50000"/>
                  </a:schemeClr>
                </a:solidFill>
              </a:rPr>
              <a:t>This lets you decouple environment-specific config data from your container images, making your apps more portable</a:t>
            </a:r>
          </a:p>
          <a:p>
            <a:pPr marL="514350" indent="-285750">
              <a:buClrTx/>
              <a:buSzPct val="100000"/>
              <a:buFont typeface="Arial" panose="020B0604020202020204" pitchFamily="34" charset="0"/>
              <a:buChar char="●"/>
            </a:pPr>
            <a:r>
              <a:rPr lang="en-US" dirty="0">
                <a:solidFill>
                  <a:schemeClr val="tx1">
                    <a:lumMod val="50000"/>
                  </a:schemeClr>
                </a:solidFill>
              </a:rPr>
              <a:t>CAUTION: </a:t>
            </a:r>
            <a:r>
              <a:rPr lang="en-US" dirty="0" err="1">
                <a:solidFill>
                  <a:schemeClr val="tx1">
                    <a:lumMod val="50000"/>
                  </a:schemeClr>
                </a:solidFill>
              </a:rPr>
              <a:t>ConfigMaps</a:t>
            </a:r>
            <a:r>
              <a:rPr lang="en-US" dirty="0">
                <a:solidFill>
                  <a:schemeClr val="tx1">
                    <a:lumMod val="50000"/>
                  </a:schemeClr>
                </a:solidFill>
              </a:rPr>
              <a:t> do not provide encryption or secrecy. Use a Kubernetes Secret for that.</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139</a:t>
            </a:fld>
            <a:endParaRPr lang="en-US"/>
          </a:p>
        </p:txBody>
      </p:sp>
      <p:pic>
        <p:nvPicPr>
          <p:cNvPr id="5" name="Picture 4">
            <a:extLst>
              <a:ext uri="{FF2B5EF4-FFF2-40B4-BE49-F238E27FC236}">
                <a16:creationId xmlns:a16="http://schemas.microsoft.com/office/drawing/2014/main" id="{6803FEA7-5461-277F-53FB-F6AE0B6133D6}"/>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Gears with solid fill">
            <a:extLst>
              <a:ext uri="{FF2B5EF4-FFF2-40B4-BE49-F238E27FC236}">
                <a16:creationId xmlns:a16="http://schemas.microsoft.com/office/drawing/2014/main" id="{4C0E07BF-495B-662B-E11E-910B41816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19279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Additional Datatypes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https://github.com/KernelGamut32/intermediate-python/blob/main/05%20Additional%20Datatypes.ipynb</a:t>
            </a:r>
            <a:endParaRPr lang="en-US" dirty="0"/>
          </a:p>
        </p:txBody>
      </p:sp>
    </p:spTree>
    <p:extLst>
      <p:ext uri="{BB962C8B-B14F-4D97-AF65-F5344CB8AC3E}">
        <p14:creationId xmlns:p14="http://schemas.microsoft.com/office/powerpoint/2010/main" val="12643141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endParaRPr lang="en-US" dirty="0"/>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Can be:</a:t>
            </a:r>
          </a:p>
          <a:p>
            <a:pPr marL="971550" lvl="1" indent="-285750">
              <a:buClrTx/>
              <a:buSzPct val="100000"/>
              <a:buFont typeface="Wingdings" panose="05000000000000000000" pitchFamily="2" charset="2"/>
              <a:buChar char="Ø"/>
            </a:pPr>
            <a:r>
              <a:rPr lang="en-US" sz="1300" dirty="0">
                <a:solidFill>
                  <a:schemeClr val="tx1">
                    <a:lumMod val="50000"/>
                  </a:schemeClr>
                </a:solidFill>
              </a:rPr>
              <a:t>Set of key-value pairs</a:t>
            </a:r>
          </a:p>
          <a:p>
            <a:pPr marL="971550" lvl="1" indent="-285750">
              <a:buClrTx/>
              <a:buSzPct val="100000"/>
              <a:buFont typeface="Wingdings" panose="05000000000000000000" pitchFamily="2" charset="2"/>
              <a:buChar char="Ø"/>
            </a:pPr>
            <a:r>
              <a:rPr lang="en-US" sz="1300" dirty="0">
                <a:solidFill>
                  <a:schemeClr val="tx1">
                    <a:lumMod val="50000"/>
                  </a:schemeClr>
                </a:solidFill>
              </a:rPr>
              <a:t>Blurb of text</a:t>
            </a:r>
          </a:p>
          <a:p>
            <a:pPr marL="971550" lvl="1" indent="-285750">
              <a:buClrTx/>
              <a:buSzPct val="100000"/>
              <a:buFont typeface="Wingdings" panose="05000000000000000000" pitchFamily="2" charset="2"/>
              <a:buChar char="Ø"/>
            </a:pPr>
            <a:r>
              <a:rPr lang="en-US" sz="1300" dirty="0">
                <a:solidFill>
                  <a:schemeClr val="tx1">
                    <a:lumMod val="50000"/>
                  </a:schemeClr>
                </a:solidFill>
              </a:rPr>
              <a:t>Binary files</a:t>
            </a:r>
          </a:p>
          <a:p>
            <a:pPr marL="514350" indent="-285750">
              <a:buClrTx/>
              <a:buSzPct val="100000"/>
              <a:buFont typeface="Arial" panose="020B0604020202020204" pitchFamily="34" charset="0"/>
              <a:buChar char="●"/>
            </a:pPr>
            <a:r>
              <a:rPr lang="en-US" dirty="0">
                <a:solidFill>
                  <a:schemeClr val="tx1">
                    <a:lumMod val="50000"/>
                  </a:schemeClr>
                </a:solidFill>
              </a:rPr>
              <a:t>One pod can use many </a:t>
            </a:r>
            <a:r>
              <a:rPr lang="en-US" dirty="0" err="1">
                <a:solidFill>
                  <a:schemeClr val="tx1">
                    <a:lumMod val="50000"/>
                  </a:schemeClr>
                </a:solidFill>
              </a:rPr>
              <a:t>ConfigMaps</a:t>
            </a:r>
            <a:r>
              <a:rPr lang="en-US" dirty="0">
                <a:solidFill>
                  <a:schemeClr val="tx1">
                    <a:lumMod val="50000"/>
                  </a:schemeClr>
                </a:solidFill>
              </a:rPr>
              <a:t> and one </a:t>
            </a:r>
            <a:r>
              <a:rPr lang="en-US" dirty="0" err="1">
                <a:solidFill>
                  <a:schemeClr val="tx1">
                    <a:lumMod val="50000"/>
                  </a:schemeClr>
                </a:solidFill>
              </a:rPr>
              <a:t>ConfigMap</a:t>
            </a:r>
            <a:r>
              <a:rPr lang="en-US" dirty="0">
                <a:solidFill>
                  <a:schemeClr val="tx1">
                    <a:lumMod val="50000"/>
                  </a:schemeClr>
                </a:solidFill>
              </a:rPr>
              <a:t> can be used by many pods</a:t>
            </a:r>
          </a:p>
          <a:p>
            <a:pPr marL="514350" indent="-285750">
              <a:buClrTx/>
              <a:buSzPct val="100000"/>
              <a:buFont typeface="Arial" panose="020B0604020202020204" pitchFamily="34" charset="0"/>
              <a:buChar char="●"/>
            </a:pPr>
            <a:r>
              <a:rPr lang="en-US" dirty="0">
                <a:solidFill>
                  <a:schemeClr val="tx1">
                    <a:lumMod val="50000"/>
                  </a:schemeClr>
                </a:solidFill>
              </a:rPr>
              <a:t>Data is read-only – pod can’t alter</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140</a:t>
            </a:fld>
            <a:endParaRPr lang="en-US"/>
          </a:p>
        </p:txBody>
      </p:sp>
      <p:pic>
        <p:nvPicPr>
          <p:cNvPr id="5" name="Picture 4">
            <a:extLst>
              <a:ext uri="{FF2B5EF4-FFF2-40B4-BE49-F238E27FC236}">
                <a16:creationId xmlns:a16="http://schemas.microsoft.com/office/drawing/2014/main" id="{409B6374-5386-8159-B924-6289EE2711E4}"/>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Gears with solid fill">
            <a:extLst>
              <a:ext uri="{FF2B5EF4-FFF2-40B4-BE49-F238E27FC236}">
                <a16:creationId xmlns:a16="http://schemas.microsoft.com/office/drawing/2014/main" id="{5C63563D-E6E8-315D-60C6-2AD9872C37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103616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r>
              <a:rPr lang="en-US" dirty="0"/>
              <a:t> as Env Vars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Can be created from a literal:</a:t>
            </a:r>
          </a:p>
          <a:p>
            <a:pPr marL="57150" indent="0">
              <a:buClrTx/>
              <a:buSzPct val="100000"/>
            </a:pPr>
            <a:r>
              <a:rPr lang="en-US" dirty="0">
                <a:solidFill>
                  <a:schemeClr val="tx1">
                    <a:lumMod val="50000"/>
                  </a:schemeClr>
                </a:solidFill>
              </a:rPr>
              <a:t>	`</a:t>
            </a:r>
            <a:r>
              <a:rPr lang="en-US" i="1" dirty="0" err="1">
                <a:solidFill>
                  <a:schemeClr val="tx1">
                    <a:lumMod val="50000"/>
                  </a:schemeClr>
                </a:solidFill>
              </a:rPr>
              <a:t>kubectl</a:t>
            </a:r>
            <a:r>
              <a:rPr lang="en-US" i="1" dirty="0">
                <a:solidFill>
                  <a:schemeClr val="tx1">
                    <a:lumMod val="50000"/>
                  </a:schemeClr>
                </a:solidFill>
              </a:rPr>
              <a:t> create </a:t>
            </a:r>
            <a:r>
              <a:rPr lang="en-US" i="1" dirty="0" err="1">
                <a:solidFill>
                  <a:schemeClr val="tx1">
                    <a:lumMod val="50000"/>
                  </a:schemeClr>
                </a:solidFill>
              </a:rPr>
              <a:t>configmap</a:t>
            </a:r>
            <a:r>
              <a:rPr lang="en-US" i="1" dirty="0">
                <a:solidFill>
                  <a:schemeClr val="tx1">
                    <a:lumMod val="50000"/>
                  </a:schemeClr>
                </a:solidFill>
              </a:rPr>
              <a:t> &lt;name&gt; --from-literal=&lt;key&gt;=&lt;value&gt;</a:t>
            </a:r>
            <a:r>
              <a:rPr lang="en-US" dirty="0">
                <a:solidFill>
                  <a:schemeClr val="tx1">
                    <a:lumMod val="50000"/>
                  </a:schemeClr>
                </a:solidFill>
              </a:rPr>
              <a:t>`</a:t>
            </a:r>
          </a:p>
          <a:p>
            <a:pPr marL="514350" indent="-285750">
              <a:buClrTx/>
              <a:buSzPct val="100000"/>
              <a:buFont typeface="Arial" panose="020B0604020202020204" pitchFamily="34" charset="0"/>
              <a:buChar char="●"/>
            </a:pPr>
            <a:r>
              <a:rPr lang="en-US" dirty="0">
                <a:solidFill>
                  <a:schemeClr val="tx1">
                    <a:lumMod val="50000"/>
                  </a:schemeClr>
                </a:solidFill>
              </a:rPr>
              <a:t>Can be created from a file (to group together multiple settings):</a:t>
            </a:r>
          </a:p>
          <a:p>
            <a:pPr marL="57150" indent="0">
              <a:buClrTx/>
              <a:buSzPct val="100000"/>
            </a:pPr>
            <a:r>
              <a:rPr lang="en-US" dirty="0">
                <a:solidFill>
                  <a:schemeClr val="tx1">
                    <a:lumMod val="50000"/>
                  </a:schemeClr>
                </a:solidFill>
              </a:rPr>
              <a:t>	`</a:t>
            </a:r>
            <a:r>
              <a:rPr lang="en-US" i="1" dirty="0" err="1">
                <a:solidFill>
                  <a:schemeClr val="tx1">
                    <a:lumMod val="50000"/>
                  </a:schemeClr>
                </a:solidFill>
              </a:rPr>
              <a:t>kubectl</a:t>
            </a:r>
            <a:r>
              <a:rPr lang="en-US" i="1" dirty="0">
                <a:solidFill>
                  <a:schemeClr val="tx1">
                    <a:lumMod val="50000"/>
                  </a:schemeClr>
                </a:solidFill>
              </a:rPr>
              <a:t> create </a:t>
            </a:r>
            <a:r>
              <a:rPr lang="en-US" i="1" dirty="0" err="1">
                <a:solidFill>
                  <a:schemeClr val="tx1">
                    <a:lumMod val="50000"/>
                  </a:schemeClr>
                </a:solidFill>
              </a:rPr>
              <a:t>configmap</a:t>
            </a:r>
            <a:r>
              <a:rPr lang="en-US" i="1" dirty="0">
                <a:solidFill>
                  <a:schemeClr val="tx1">
                    <a:lumMod val="50000"/>
                  </a:schemeClr>
                </a:solidFill>
              </a:rPr>
              <a:t> &lt;name&gt; --from-env-file=&lt;file-path&gt;</a:t>
            </a:r>
            <a:r>
              <a:rPr lang="en-US" dirty="0">
                <a:solidFill>
                  <a:schemeClr val="tx1">
                    <a:lumMod val="50000"/>
                  </a:schemeClr>
                </a:solidFill>
              </a:rPr>
              <a:t>`</a:t>
            </a:r>
          </a:p>
          <a:p>
            <a:pPr marL="57150" indent="0">
              <a:buClrTx/>
              <a:buSzPct val="100000"/>
            </a:pPr>
            <a:br>
              <a:rPr lang="en-US" dirty="0">
                <a:solidFill>
                  <a:schemeClr val="tx1">
                    <a:lumMod val="50000"/>
                  </a:schemeClr>
                </a:solidFill>
              </a:rPr>
            </a:br>
            <a:r>
              <a:rPr lang="en-US" dirty="0">
                <a:solidFill>
                  <a:schemeClr val="tx1">
                    <a:lumMod val="50000"/>
                  </a:schemeClr>
                </a:solidFill>
              </a:rPr>
              <a:t>Where &lt;file-path&gt; contains .env file like:</a:t>
            </a:r>
            <a:endParaRPr lang="en-US" u="sng" dirty="0">
              <a:solidFill>
                <a:schemeClr val="tx1">
                  <a:lumMod val="50000"/>
                </a:schemeClr>
              </a:solidFill>
            </a:endParaRPr>
          </a:p>
          <a:p>
            <a:pPr marL="57150" indent="0">
              <a:buClrTx/>
              <a:buSzPct val="100000"/>
            </a:pPr>
            <a:r>
              <a:rPr lang="en-US" dirty="0">
                <a:solidFill>
                  <a:schemeClr val="tx1">
                    <a:lumMod val="50000"/>
                  </a:schemeClr>
                </a:solidFill>
              </a:rPr>
              <a:t>		key1=value1</a:t>
            </a:r>
          </a:p>
          <a:p>
            <a:pPr marL="57150" indent="0">
              <a:buClrTx/>
              <a:buSzPct val="100000"/>
            </a:pPr>
            <a:r>
              <a:rPr lang="en-US" dirty="0">
                <a:solidFill>
                  <a:schemeClr val="tx1">
                    <a:lumMod val="50000"/>
                  </a:schemeClr>
                </a:solidFill>
              </a:rPr>
              <a:t>		key2=value2</a:t>
            </a:r>
            <a:br>
              <a:rPr lang="en-US" dirty="0">
                <a:solidFill>
                  <a:schemeClr val="tx1">
                    <a:lumMod val="50000"/>
                  </a:schemeClr>
                </a:solidFill>
              </a:rPr>
            </a:br>
            <a:endParaRPr lang="en-US" dirty="0">
              <a:solidFill>
                <a:schemeClr val="tx1">
                  <a:lumMod val="50000"/>
                </a:schemeClr>
              </a:solidFill>
            </a:endParaRPr>
          </a:p>
          <a:p>
            <a:pPr marL="514350" indent="-285750">
              <a:buClrTx/>
              <a:buSzPct val="100000"/>
              <a:buFont typeface="Arial" panose="020B0604020202020204" pitchFamily="34" charset="0"/>
              <a:buChar char="●"/>
            </a:pPr>
            <a:r>
              <a:rPr lang="en-US" dirty="0">
                <a:solidFill>
                  <a:schemeClr val="tx1">
                    <a:lumMod val="50000"/>
                  </a:schemeClr>
                </a:solidFill>
              </a:rPr>
              <a:t>Can be created from a .</a:t>
            </a:r>
            <a:r>
              <a:rPr lang="en-US" dirty="0" err="1">
                <a:solidFill>
                  <a:schemeClr val="tx1">
                    <a:lumMod val="50000"/>
                  </a:schemeClr>
                </a:solidFill>
              </a:rPr>
              <a:t>yml</a:t>
            </a:r>
            <a:r>
              <a:rPr lang="en-US" dirty="0">
                <a:solidFill>
                  <a:schemeClr val="tx1">
                    <a:lumMod val="50000"/>
                  </a:schemeClr>
                </a:solidFill>
              </a:rPr>
              <a:t> definition file (like all things k8s)</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141</a:t>
            </a:fld>
            <a:endParaRPr lang="en-US"/>
          </a:p>
        </p:txBody>
      </p:sp>
      <p:pic>
        <p:nvPicPr>
          <p:cNvPr id="5" name="Picture 4">
            <a:extLst>
              <a:ext uri="{FF2B5EF4-FFF2-40B4-BE49-F238E27FC236}">
                <a16:creationId xmlns:a16="http://schemas.microsoft.com/office/drawing/2014/main" id="{5E101047-C505-064E-2E76-D2E255B721C7}"/>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Gears with solid fill">
            <a:extLst>
              <a:ext uri="{FF2B5EF4-FFF2-40B4-BE49-F238E27FC236}">
                <a16:creationId xmlns:a16="http://schemas.microsoft.com/office/drawing/2014/main" id="{3C55025F-4AF3-9929-2AD2-5D914297DB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47309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endParaRPr lang="en-US" dirty="0"/>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49784"/>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Can be presented as files inside directories in the container</a:t>
            </a:r>
          </a:p>
          <a:p>
            <a:pPr marL="514350" indent="-285750">
              <a:buClrTx/>
              <a:buSzPct val="100000"/>
              <a:buFont typeface="Arial" panose="020B0604020202020204" pitchFamily="34" charset="0"/>
              <a:buChar char="●"/>
            </a:pPr>
            <a:r>
              <a:rPr lang="en-US" dirty="0">
                <a:solidFill>
                  <a:schemeClr val="tx1">
                    <a:lumMod val="50000"/>
                  </a:schemeClr>
                </a:solidFill>
              </a:rPr>
              <a:t>Uses volumes – making contents of </a:t>
            </a:r>
            <a:r>
              <a:rPr lang="en-US" dirty="0" err="1">
                <a:solidFill>
                  <a:schemeClr val="tx1">
                    <a:lumMod val="50000"/>
                  </a:schemeClr>
                </a:solidFill>
              </a:rPr>
              <a:t>ConfigMap</a:t>
            </a:r>
            <a:r>
              <a:rPr lang="en-US" dirty="0">
                <a:solidFill>
                  <a:schemeClr val="tx1">
                    <a:lumMod val="50000"/>
                  </a:schemeClr>
                </a:solidFill>
              </a:rPr>
              <a:t> available to pod</a:t>
            </a:r>
          </a:p>
          <a:p>
            <a:pPr marL="514350" indent="-285750">
              <a:buClrTx/>
              <a:buSzPct val="100000"/>
              <a:buFont typeface="Arial" panose="020B0604020202020204" pitchFamily="34" charset="0"/>
              <a:buChar char="●"/>
            </a:pPr>
            <a:r>
              <a:rPr lang="en-US" dirty="0">
                <a:solidFill>
                  <a:schemeClr val="tx1">
                    <a:lumMod val="50000"/>
                  </a:schemeClr>
                </a:solidFill>
              </a:rPr>
              <a:t>Uses volume mounts – loads contents of </a:t>
            </a:r>
            <a:r>
              <a:rPr lang="en-US" dirty="0" err="1">
                <a:solidFill>
                  <a:schemeClr val="tx1">
                    <a:lumMod val="50000"/>
                  </a:schemeClr>
                </a:solidFill>
              </a:rPr>
              <a:t>ConfigMap</a:t>
            </a:r>
            <a:r>
              <a:rPr lang="en-US" dirty="0">
                <a:solidFill>
                  <a:schemeClr val="tx1">
                    <a:lumMod val="50000"/>
                  </a:schemeClr>
                </a:solidFill>
              </a:rPr>
              <a:t> volume into specific container path in pod</a:t>
            </a:r>
          </a:p>
          <a:p>
            <a:pPr marL="514350" indent="-285750">
              <a:buClrTx/>
              <a:buSzPct val="100000"/>
              <a:buFont typeface="Arial" panose="020B0604020202020204" pitchFamily="34" charset="0"/>
              <a:buChar char="●"/>
            </a:pPr>
            <a:r>
              <a:rPr lang="en-US" dirty="0">
                <a:solidFill>
                  <a:schemeClr val="tx1">
                    <a:lumMod val="50000"/>
                  </a:schemeClr>
                </a:solidFill>
              </a:rPr>
              <a:t>Can contain settings to override defaults</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142</a:t>
            </a:fld>
            <a:endParaRPr lang="en-US"/>
          </a:p>
        </p:txBody>
      </p:sp>
      <p:pic>
        <p:nvPicPr>
          <p:cNvPr id="5" name="Picture 4">
            <a:extLst>
              <a:ext uri="{FF2B5EF4-FFF2-40B4-BE49-F238E27FC236}">
                <a16:creationId xmlns:a16="http://schemas.microsoft.com/office/drawing/2014/main" id="{E4E26AF0-B152-B34C-392F-E8C13078EF1E}"/>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Gears with solid fill">
            <a:extLst>
              <a:ext uri="{FF2B5EF4-FFF2-40B4-BE49-F238E27FC236}">
                <a16:creationId xmlns:a16="http://schemas.microsoft.com/office/drawing/2014/main" id="{A1CA1931-8698-13AB-7B04-B1EFF9F1ED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179003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r>
              <a:rPr lang="en-US" dirty="0"/>
              <a:t> - Precedence</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If env vars defined in multiple places, definitions in `env` section in pod spec will trump others (localized)</a:t>
            </a:r>
          </a:p>
          <a:p>
            <a:pPr marL="514350" indent="-285750">
              <a:buClrTx/>
              <a:buSzPct val="100000"/>
              <a:buFont typeface="Arial" panose="020B0604020202020204" pitchFamily="34" charset="0"/>
              <a:buChar char="●"/>
            </a:pPr>
            <a:r>
              <a:rPr lang="en-US" dirty="0">
                <a:solidFill>
                  <a:schemeClr val="tx1">
                    <a:lumMod val="50000"/>
                  </a:schemeClr>
                </a:solidFill>
              </a:rPr>
              <a:t>Typical approach:</a:t>
            </a:r>
          </a:p>
          <a:p>
            <a:pPr marL="971550" lvl="1" indent="-285750">
              <a:buClrTx/>
              <a:buSzPct val="100000"/>
              <a:buFont typeface="Wingdings" panose="05000000000000000000" pitchFamily="2" charset="2"/>
              <a:buChar char="Ø"/>
            </a:pPr>
            <a:r>
              <a:rPr lang="en-US" sz="1300" dirty="0">
                <a:solidFill>
                  <a:schemeClr val="tx1">
                    <a:lumMod val="50000"/>
                  </a:schemeClr>
                </a:solidFill>
              </a:rPr>
              <a:t>Default app settings “baked in” to container image (e.g., to support dev mode)</a:t>
            </a:r>
          </a:p>
          <a:p>
            <a:pPr marL="971550" lvl="1" indent="-285750">
              <a:buClrTx/>
              <a:buSzPct val="100000"/>
              <a:buFont typeface="Wingdings" panose="05000000000000000000" pitchFamily="2" charset="2"/>
              <a:buChar char="Ø"/>
            </a:pPr>
            <a:r>
              <a:rPr lang="en-US" sz="1300" dirty="0">
                <a:solidFill>
                  <a:schemeClr val="tx1">
                    <a:lumMod val="50000"/>
                  </a:schemeClr>
                </a:solidFill>
              </a:rPr>
              <a:t>Specific settings for an environment stored in </a:t>
            </a:r>
            <a:r>
              <a:rPr lang="en-US" sz="1300" dirty="0" err="1">
                <a:solidFill>
                  <a:schemeClr val="tx1">
                    <a:lumMod val="50000"/>
                  </a:schemeClr>
                </a:solidFill>
              </a:rPr>
              <a:t>ConfigMap</a:t>
            </a:r>
            <a:r>
              <a:rPr lang="en-US" sz="1300" dirty="0">
                <a:solidFill>
                  <a:schemeClr val="tx1">
                    <a:lumMod val="50000"/>
                  </a:schemeClr>
                </a:solidFill>
              </a:rPr>
              <a:t> and surfaced to container filesystem</a:t>
            </a:r>
          </a:p>
          <a:p>
            <a:pPr marL="971550" lvl="1" indent="-285750">
              <a:buClrTx/>
              <a:buSzPct val="100000"/>
              <a:buFont typeface="Wingdings" panose="05000000000000000000" pitchFamily="2" charset="2"/>
              <a:buChar char="Ø"/>
            </a:pPr>
            <a:r>
              <a:rPr lang="en-US" sz="1300" dirty="0">
                <a:solidFill>
                  <a:schemeClr val="tx1">
                    <a:lumMod val="50000"/>
                  </a:schemeClr>
                </a:solidFill>
              </a:rPr>
              <a:t>Merges with default settings (overwriting where applicable)</a:t>
            </a:r>
          </a:p>
          <a:p>
            <a:pPr marL="971550" lvl="1" indent="-285750">
              <a:buClrTx/>
              <a:buSzPct val="100000"/>
              <a:buFont typeface="Wingdings" panose="05000000000000000000" pitchFamily="2" charset="2"/>
              <a:buChar char="Ø"/>
            </a:pPr>
            <a:r>
              <a:rPr lang="en-US" sz="1300" dirty="0">
                <a:solidFill>
                  <a:schemeClr val="tx1">
                    <a:lumMod val="50000"/>
                  </a:schemeClr>
                </a:solidFill>
              </a:rPr>
              <a:t>Final tweaks can be accomplished with env variables in pod spec</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143</a:t>
            </a:fld>
            <a:endParaRPr lang="en-US"/>
          </a:p>
        </p:txBody>
      </p:sp>
      <p:pic>
        <p:nvPicPr>
          <p:cNvPr id="5" name="Picture 4">
            <a:extLst>
              <a:ext uri="{FF2B5EF4-FFF2-40B4-BE49-F238E27FC236}">
                <a16:creationId xmlns:a16="http://schemas.microsoft.com/office/drawing/2014/main" id="{89793EE4-228A-FC34-5526-7C88DF4C02D0}"/>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Gears with solid fill">
            <a:extLst>
              <a:ext uri="{FF2B5EF4-FFF2-40B4-BE49-F238E27FC236}">
                <a16:creationId xmlns:a16="http://schemas.microsoft.com/office/drawing/2014/main" id="{5C96FBB0-EB10-04BA-2DFA-D78C0C4239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38744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6715-F867-2147-80B9-B20DA0E63C1B}"/>
              </a:ext>
            </a:extLst>
          </p:cNvPr>
          <p:cNvSpPr>
            <a:spLocks noGrp="1"/>
          </p:cNvSpPr>
          <p:nvPr>
            <p:ph type="title"/>
          </p:nvPr>
        </p:nvSpPr>
        <p:spPr/>
        <p:txBody>
          <a:bodyPr/>
          <a:lstStyle/>
          <a:p>
            <a:r>
              <a:rPr lang="en-US"/>
              <a:t>Secrets in Pods</a:t>
            </a:r>
          </a:p>
        </p:txBody>
      </p:sp>
      <p:sp>
        <p:nvSpPr>
          <p:cNvPr id="3" name="Text Placeholder 2">
            <a:extLst>
              <a:ext uri="{FF2B5EF4-FFF2-40B4-BE49-F238E27FC236}">
                <a16:creationId xmlns:a16="http://schemas.microsoft.com/office/drawing/2014/main" id="{2114ADFF-C3DA-6043-A7A3-9404729B055D}"/>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Secrets let you store and manage sensitive information, such as passwords, OAuth tokens, and </a:t>
            </a:r>
            <a:r>
              <a:rPr lang="en-US" dirty="0" err="1">
                <a:solidFill>
                  <a:schemeClr val="tx1">
                    <a:lumMod val="50000"/>
                  </a:schemeClr>
                </a:solidFill>
              </a:rPr>
              <a:t>ssh</a:t>
            </a:r>
            <a:r>
              <a:rPr lang="en-US" dirty="0">
                <a:solidFill>
                  <a:schemeClr val="tx1">
                    <a:lumMod val="50000"/>
                  </a:schemeClr>
                </a:solidFill>
              </a:rPr>
              <a:t> keys.</a:t>
            </a:r>
          </a:p>
          <a:p>
            <a:pPr marL="514350" indent="-285750">
              <a:buClrTx/>
              <a:buSzPct val="100000"/>
              <a:buFont typeface="Arial" panose="020B0604020202020204" pitchFamily="34" charset="0"/>
              <a:buChar char="●"/>
            </a:pPr>
            <a:r>
              <a:rPr lang="en-US" dirty="0">
                <a:solidFill>
                  <a:schemeClr val="tx1">
                    <a:lumMod val="50000"/>
                  </a:schemeClr>
                </a:solidFill>
              </a:rPr>
              <a:t>A pod needs to reference a secret. There are three ways get to the secret:</a:t>
            </a:r>
          </a:p>
          <a:p>
            <a:pPr marL="514350" indent="-285750">
              <a:buClrTx/>
              <a:buSzPct val="100000"/>
              <a:buFont typeface="Arial" panose="020B0604020202020204" pitchFamily="34" charset="0"/>
              <a:buChar char="●"/>
            </a:pPr>
            <a:r>
              <a:rPr lang="en-US" dirty="0">
                <a:solidFill>
                  <a:schemeClr val="tx1">
                    <a:lumMod val="50000"/>
                  </a:schemeClr>
                </a:solidFill>
              </a:rPr>
              <a:t>As a file in a Volume that is mounted to a container;</a:t>
            </a:r>
          </a:p>
          <a:p>
            <a:pPr marL="514350" indent="-285750">
              <a:buClrTx/>
              <a:buSzPct val="100000"/>
              <a:buFont typeface="Arial" panose="020B0604020202020204" pitchFamily="34" charset="0"/>
              <a:buChar char="●"/>
            </a:pPr>
            <a:r>
              <a:rPr lang="en-US" dirty="0">
                <a:solidFill>
                  <a:schemeClr val="tx1">
                    <a:lumMod val="50000"/>
                  </a:schemeClr>
                </a:solidFill>
              </a:rPr>
              <a:t>As an environment variable for a container;</a:t>
            </a:r>
          </a:p>
          <a:p>
            <a:pPr marL="514350" indent="-285750">
              <a:buClrTx/>
              <a:buSzPct val="100000"/>
              <a:buFont typeface="Arial" panose="020B0604020202020204" pitchFamily="34" charset="0"/>
              <a:buChar char="●"/>
            </a:pPr>
            <a:r>
              <a:rPr lang="en-US" dirty="0">
                <a:solidFill>
                  <a:schemeClr val="tx1">
                    <a:lumMod val="50000"/>
                  </a:schemeClr>
                </a:solidFill>
              </a:rPr>
              <a:t>By the </a:t>
            </a:r>
            <a:r>
              <a:rPr lang="en-US" dirty="0" err="1">
                <a:solidFill>
                  <a:schemeClr val="tx1">
                    <a:lumMod val="50000"/>
                  </a:schemeClr>
                </a:solidFill>
              </a:rPr>
              <a:t>kubelet</a:t>
            </a:r>
            <a:r>
              <a:rPr lang="en-US" dirty="0">
                <a:solidFill>
                  <a:schemeClr val="tx1">
                    <a:lumMod val="50000"/>
                  </a:schemeClr>
                </a:solidFill>
              </a:rPr>
              <a:t>, when it pulls images for the pod</a:t>
            </a:r>
          </a:p>
          <a:p>
            <a:pPr marL="514350" indent="-285750">
              <a:buClrTx/>
              <a:buSzPct val="100000"/>
              <a:buFont typeface="Arial" panose="020B0604020202020204" pitchFamily="34" charset="0"/>
              <a:buChar char="●"/>
            </a:pPr>
            <a:r>
              <a:rPr lang="en-US" dirty="0">
                <a:solidFill>
                  <a:schemeClr val="tx1">
                    <a:lumMod val="50000"/>
                  </a:schemeClr>
                </a:solidFill>
              </a:rPr>
              <a:t>NOTE: The default config for a Secret does NOT have encryption – data is plain text. You need to configure “</a:t>
            </a:r>
            <a:r>
              <a:rPr lang="en-US" dirty="0">
                <a:solidFill>
                  <a:schemeClr val="tx1">
                    <a:lumMod val="50000"/>
                  </a:schemeClr>
                </a:solidFill>
                <a:hlinkClick r:id="rId2">
                  <a:extLst>
                    <a:ext uri="{A12FA001-AC4F-418D-AE19-62706E023703}">
                      <ahyp:hlinkClr xmlns:ahyp="http://schemas.microsoft.com/office/drawing/2018/hyperlinkcolor" val="tx"/>
                    </a:ext>
                  </a:extLst>
                </a:hlinkClick>
              </a:rPr>
              <a:t>Encryption at Rest</a:t>
            </a:r>
            <a:r>
              <a:rPr lang="en-US" dirty="0">
                <a:solidFill>
                  <a:schemeClr val="tx1">
                    <a:lumMod val="50000"/>
                  </a:schemeClr>
                </a:solidFill>
              </a:rPr>
              <a:t>” for the Secret”, and </a:t>
            </a:r>
            <a:r>
              <a:rPr lang="en-US" dirty="0">
                <a:solidFill>
                  <a:schemeClr val="tx1">
                    <a:lumMod val="50000"/>
                  </a:schemeClr>
                </a:solidFill>
                <a:hlinkClick r:id="rId3">
                  <a:extLst>
                    <a:ext uri="{A12FA001-AC4F-418D-AE19-62706E023703}">
                      <ahyp:hlinkClr xmlns:ahyp="http://schemas.microsoft.com/office/drawing/2018/hyperlinkcolor" val="tx"/>
                    </a:ext>
                  </a:extLst>
                </a:hlinkClick>
              </a:rPr>
              <a:t>Role Based Access Control</a:t>
            </a:r>
            <a:r>
              <a:rPr lang="en-US" dirty="0">
                <a:solidFill>
                  <a:schemeClr val="tx1">
                    <a:lumMod val="50000"/>
                  </a:schemeClr>
                </a:solidFill>
              </a:rPr>
              <a:t> in your cluster</a:t>
            </a:r>
          </a:p>
        </p:txBody>
      </p:sp>
      <p:sp>
        <p:nvSpPr>
          <p:cNvPr id="4" name="Slide Number Placeholder 3">
            <a:extLst>
              <a:ext uri="{FF2B5EF4-FFF2-40B4-BE49-F238E27FC236}">
                <a16:creationId xmlns:a16="http://schemas.microsoft.com/office/drawing/2014/main" id="{A757EC4C-1737-264D-A12F-8D4DB790CB81}"/>
              </a:ext>
            </a:extLst>
          </p:cNvPr>
          <p:cNvSpPr>
            <a:spLocks noGrp="1"/>
          </p:cNvSpPr>
          <p:nvPr>
            <p:ph type="sldNum" idx="12"/>
          </p:nvPr>
        </p:nvSpPr>
        <p:spPr/>
        <p:txBody>
          <a:bodyPr/>
          <a:lstStyle/>
          <a:p>
            <a:fld id="{00000000-1234-1234-1234-123412341234}" type="slidenum">
              <a:rPr lang="en-US" smtClean="0"/>
              <a:pPr/>
              <a:t>144</a:t>
            </a:fld>
            <a:endParaRPr lang="en-US"/>
          </a:p>
        </p:txBody>
      </p:sp>
      <p:pic>
        <p:nvPicPr>
          <p:cNvPr id="5" name="Picture 4">
            <a:extLst>
              <a:ext uri="{FF2B5EF4-FFF2-40B4-BE49-F238E27FC236}">
                <a16:creationId xmlns:a16="http://schemas.microsoft.com/office/drawing/2014/main" id="{A0336FA8-3518-E718-8BAE-967374EED3E6}"/>
              </a:ext>
            </a:extLst>
          </p:cNvPr>
          <p:cNvPicPr>
            <a:picLocks noChangeAspect="1"/>
          </p:cNvPicPr>
          <p:nvPr/>
        </p:nvPicPr>
        <p:blipFill>
          <a:blip r:embed="rId4"/>
          <a:stretch>
            <a:fillRect/>
          </a:stretch>
        </p:blipFill>
        <p:spPr>
          <a:xfrm>
            <a:off x="7392556" y="556607"/>
            <a:ext cx="1164228" cy="323112"/>
          </a:xfrm>
          <a:prstGeom prst="rect">
            <a:avLst/>
          </a:prstGeom>
        </p:spPr>
      </p:pic>
      <p:pic>
        <p:nvPicPr>
          <p:cNvPr id="9" name="Graphic 8" descr="Eye Scan with solid fill">
            <a:extLst>
              <a:ext uri="{FF2B5EF4-FFF2-40B4-BE49-F238E27FC236}">
                <a16:creationId xmlns:a16="http://schemas.microsoft.com/office/drawing/2014/main" id="{0B03DE8E-F89C-3B58-1BB1-17B5D27A59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145829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Kubernetes – </a:t>
            </a:r>
            <a:r>
              <a:rPr lang="en-US" dirty="0" err="1"/>
              <a:t>ConfigMaps</a:t>
            </a:r>
            <a:r>
              <a:rPr lang="en-US" dirty="0"/>
              <a:t> &amp; Secrets		</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145</a:t>
            </a:fld>
            <a:endParaRPr/>
          </a:p>
        </p:txBody>
      </p:sp>
      <p:sp>
        <p:nvSpPr>
          <p:cNvPr id="1296" name="Google Shape;1296;p112"/>
          <p:cNvSpPr txBox="1"/>
          <p:nvPr/>
        </p:nvSpPr>
        <p:spPr>
          <a:xfrm>
            <a:off x="3778031" y="1453483"/>
            <a:ext cx="4572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Execute the lab available at </a:t>
            </a:r>
            <a:r>
              <a:rPr lang="en-US" sz="1200" dirty="0">
                <a:solidFill>
                  <a:srgbClr val="D4D4D4"/>
                </a:solidFill>
                <a:hlinkClick r:id="rId3"/>
              </a:rPr>
              <a:t>https://github.com/KernelGamut32/capital_group_edge_la_public/tree/main/labs/week02/k8s-cms-and-secrets</a:t>
            </a:r>
            <a:r>
              <a:rPr lang="en-US" sz="1200" dirty="0">
                <a:solidFill>
                  <a:srgbClr val="D4D4D4"/>
                </a:solidFill>
              </a:rPr>
              <a:t>.</a:t>
            </a:r>
          </a:p>
        </p:txBody>
      </p:sp>
    </p:spTree>
    <p:extLst>
      <p:ext uri="{BB962C8B-B14F-4D97-AF65-F5344CB8AC3E}">
        <p14:creationId xmlns:p14="http://schemas.microsoft.com/office/powerpoint/2010/main" val="23555773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Kubernetes – </a:t>
            </a:r>
            <a:r>
              <a:rPr lang="en-US" dirty="0" err="1"/>
              <a:t>ConfigMaps</a:t>
            </a:r>
            <a:r>
              <a:rPr lang="en-US" dirty="0"/>
              <a:t> &amp; Secrets		</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146</a:t>
            </a:fld>
            <a:endParaRPr/>
          </a:p>
        </p:txBody>
      </p:sp>
    </p:spTree>
    <p:extLst>
      <p:ext uri="{BB962C8B-B14F-4D97-AF65-F5344CB8AC3E}">
        <p14:creationId xmlns:p14="http://schemas.microsoft.com/office/powerpoint/2010/main" val="25514468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6368A-9D99-224B-A71B-52027B83D240}"/>
              </a:ext>
            </a:extLst>
          </p:cNvPr>
          <p:cNvSpPr>
            <a:spLocks noGrp="1"/>
          </p:cNvSpPr>
          <p:nvPr>
            <p:ph type="title"/>
          </p:nvPr>
        </p:nvSpPr>
        <p:spPr/>
        <p:txBody>
          <a:bodyPr/>
          <a:lstStyle/>
          <a:p>
            <a:r>
              <a:rPr lang="en-US"/>
              <a:t>k8s Services</a:t>
            </a:r>
          </a:p>
        </p:txBody>
      </p:sp>
      <p:sp>
        <p:nvSpPr>
          <p:cNvPr id="3" name="Text Placeholder 2">
            <a:extLst>
              <a:ext uri="{FF2B5EF4-FFF2-40B4-BE49-F238E27FC236}">
                <a16:creationId xmlns:a16="http://schemas.microsoft.com/office/drawing/2014/main" id="{708727BB-4609-2944-AFFF-D4B991702D92}"/>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Services are an abstraction</a:t>
            </a:r>
          </a:p>
          <a:p>
            <a:pPr marL="514350" indent="-285750">
              <a:buClrTx/>
              <a:buSzPct val="100000"/>
              <a:buFont typeface="Arial" panose="020B0604020202020204" pitchFamily="34" charset="0"/>
              <a:buChar char="●"/>
            </a:pPr>
            <a:r>
              <a:rPr lang="en-US" dirty="0">
                <a:solidFill>
                  <a:schemeClr val="tx1">
                    <a:lumMod val="50000"/>
                  </a:schemeClr>
                </a:solidFill>
              </a:rPr>
              <a:t>They define a set of pods, and an access policy for them</a:t>
            </a:r>
          </a:p>
          <a:p>
            <a:pPr marL="514350" indent="-285750">
              <a:buClrTx/>
              <a:buSzPct val="100000"/>
              <a:buFont typeface="Arial" panose="020B0604020202020204" pitchFamily="34" charset="0"/>
              <a:buChar char="●"/>
            </a:pPr>
            <a:r>
              <a:rPr lang="en-US" dirty="0">
                <a:solidFill>
                  <a:schemeClr val="tx1">
                    <a:lumMod val="50000"/>
                  </a:schemeClr>
                </a:solidFill>
              </a:rPr>
              <a:t>A pod has an IP address</a:t>
            </a:r>
          </a:p>
          <a:p>
            <a:pPr marL="514350" indent="-285750">
              <a:buClrTx/>
              <a:buSzPct val="100000"/>
              <a:buFont typeface="Arial" panose="020B0604020202020204" pitchFamily="34" charset="0"/>
              <a:buChar char="●"/>
            </a:pPr>
            <a:r>
              <a:rPr lang="en-US" dirty="0">
                <a:solidFill>
                  <a:schemeClr val="tx1">
                    <a:lumMod val="50000"/>
                  </a:schemeClr>
                </a:solidFill>
              </a:rPr>
              <a:t>Pods are ephemeral – what happens to IP traffic if they die?</a:t>
            </a:r>
          </a:p>
          <a:p>
            <a:pPr marL="514350" indent="-285750">
              <a:buClrTx/>
              <a:buSzPct val="100000"/>
              <a:buFont typeface="Arial" panose="020B0604020202020204" pitchFamily="34" charset="0"/>
              <a:buChar char="●"/>
            </a:pPr>
            <a:r>
              <a:rPr lang="en-US" dirty="0">
                <a:solidFill>
                  <a:schemeClr val="tx1">
                    <a:lumMod val="50000"/>
                  </a:schemeClr>
                </a:solidFill>
              </a:rPr>
              <a:t>Pods in a service can have fixed IP addresses that stay the same even if the actual pod dies and is spun up again</a:t>
            </a:r>
          </a:p>
          <a:p>
            <a:pPr marL="514350" indent="-285750">
              <a:buClrTx/>
              <a:buSzPct val="100000"/>
              <a:buFont typeface="Arial" panose="020B0604020202020204" pitchFamily="34" charset="0"/>
              <a:buChar char="●"/>
            </a:pPr>
            <a:r>
              <a:rPr lang="en-US" dirty="0">
                <a:solidFill>
                  <a:schemeClr val="tx1">
                    <a:lumMod val="50000"/>
                  </a:schemeClr>
                </a:solidFill>
              </a:rPr>
              <a:t>Services are k8s objects; they are </a:t>
            </a:r>
            <a:r>
              <a:rPr lang="en-US" dirty="0">
                <a:solidFill>
                  <a:schemeClr val="tx1">
                    <a:lumMod val="50000"/>
                  </a:schemeClr>
                </a:solidFill>
                <a:hlinkClick r:id="rId2">
                  <a:extLst>
                    <a:ext uri="{A12FA001-AC4F-418D-AE19-62706E023703}">
                      <ahyp:hlinkClr xmlns:ahyp="http://schemas.microsoft.com/office/drawing/2018/hyperlinkcolor" val="tx"/>
                    </a:ext>
                  </a:extLst>
                </a:hlinkClick>
              </a:rPr>
              <a:t>created</a:t>
            </a:r>
            <a:r>
              <a:rPr lang="en-US" dirty="0">
                <a:solidFill>
                  <a:schemeClr val="tx1">
                    <a:lumMod val="50000"/>
                  </a:schemeClr>
                </a:solidFill>
              </a:rPr>
              <a:t> like any other</a:t>
            </a:r>
          </a:p>
        </p:txBody>
      </p:sp>
      <p:sp>
        <p:nvSpPr>
          <p:cNvPr id="4" name="Slide Number Placeholder 3">
            <a:extLst>
              <a:ext uri="{FF2B5EF4-FFF2-40B4-BE49-F238E27FC236}">
                <a16:creationId xmlns:a16="http://schemas.microsoft.com/office/drawing/2014/main" id="{4E69B562-8B7E-8349-9D33-439791C5BEDD}"/>
              </a:ext>
            </a:extLst>
          </p:cNvPr>
          <p:cNvSpPr>
            <a:spLocks noGrp="1"/>
          </p:cNvSpPr>
          <p:nvPr>
            <p:ph type="sldNum" idx="12"/>
          </p:nvPr>
        </p:nvSpPr>
        <p:spPr/>
        <p:txBody>
          <a:bodyPr/>
          <a:lstStyle/>
          <a:p>
            <a:fld id="{00000000-1234-1234-1234-123412341234}" type="slidenum">
              <a:rPr lang="en-US" smtClean="0"/>
              <a:pPr/>
              <a:t>147</a:t>
            </a:fld>
            <a:endParaRPr lang="en-US"/>
          </a:p>
        </p:txBody>
      </p:sp>
      <p:pic>
        <p:nvPicPr>
          <p:cNvPr id="5" name="Picture 4">
            <a:extLst>
              <a:ext uri="{FF2B5EF4-FFF2-40B4-BE49-F238E27FC236}">
                <a16:creationId xmlns:a16="http://schemas.microsoft.com/office/drawing/2014/main" id="{5DEF0BD0-CF08-9381-A0EF-497DB7D813F4}"/>
              </a:ext>
            </a:extLst>
          </p:cNvPr>
          <p:cNvPicPr>
            <a:picLocks noChangeAspect="1"/>
          </p:cNvPicPr>
          <p:nvPr/>
        </p:nvPicPr>
        <p:blipFill>
          <a:blip r:embed="rId3"/>
          <a:stretch>
            <a:fillRect/>
          </a:stretch>
        </p:blipFill>
        <p:spPr>
          <a:xfrm>
            <a:off x="7392556" y="556607"/>
            <a:ext cx="1164228" cy="323112"/>
          </a:xfrm>
          <a:prstGeom prst="rect">
            <a:avLst/>
          </a:prstGeom>
        </p:spPr>
      </p:pic>
      <p:pic>
        <p:nvPicPr>
          <p:cNvPr id="7" name="Graphic 6" descr="Covered plate with solid fill">
            <a:extLst>
              <a:ext uri="{FF2B5EF4-FFF2-40B4-BE49-F238E27FC236}">
                <a16:creationId xmlns:a16="http://schemas.microsoft.com/office/drawing/2014/main" id="{2A93D866-3C8C-9C5B-CEA5-D8D48B414C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171895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16C4-1F93-1C40-B852-CC94FEBA60CA}"/>
              </a:ext>
            </a:extLst>
          </p:cNvPr>
          <p:cNvSpPr>
            <a:spLocks noGrp="1"/>
          </p:cNvSpPr>
          <p:nvPr>
            <p:ph type="title"/>
          </p:nvPr>
        </p:nvSpPr>
        <p:spPr/>
        <p:txBody>
          <a:bodyPr/>
          <a:lstStyle/>
          <a:p>
            <a:r>
              <a:rPr lang="en-US"/>
              <a:t>k8s Service Types</a:t>
            </a:r>
          </a:p>
        </p:txBody>
      </p:sp>
      <p:sp>
        <p:nvSpPr>
          <p:cNvPr id="3" name="Text Placeholder 2">
            <a:extLst>
              <a:ext uri="{FF2B5EF4-FFF2-40B4-BE49-F238E27FC236}">
                <a16:creationId xmlns:a16="http://schemas.microsoft.com/office/drawing/2014/main" id="{25C03974-077D-1740-8CF9-931DAF945FB0}"/>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err="1">
                <a:solidFill>
                  <a:schemeClr val="tx1">
                    <a:lumMod val="50000"/>
                  </a:schemeClr>
                </a:solidFill>
              </a:rPr>
              <a:t>ClusterIP</a:t>
            </a:r>
            <a:r>
              <a:rPr lang="en-US" dirty="0">
                <a:solidFill>
                  <a:schemeClr val="tx1">
                    <a:lumMod val="50000"/>
                  </a:schemeClr>
                </a:solidFill>
              </a:rPr>
              <a:t> (default): IP is internal to the cluster</a:t>
            </a:r>
          </a:p>
          <a:p>
            <a:pPr marL="514350" indent="-285750">
              <a:buClrTx/>
              <a:buSzPct val="100000"/>
              <a:buFont typeface="Arial" panose="020B0604020202020204" pitchFamily="34" charset="0"/>
              <a:buChar char="●"/>
            </a:pPr>
            <a:r>
              <a:rPr lang="en-US" dirty="0" err="1">
                <a:solidFill>
                  <a:schemeClr val="tx1">
                    <a:lumMod val="50000"/>
                  </a:schemeClr>
                </a:solidFill>
              </a:rPr>
              <a:t>NodePort</a:t>
            </a:r>
            <a:r>
              <a:rPr lang="en-US" dirty="0">
                <a:solidFill>
                  <a:schemeClr val="tx1">
                    <a:lumMod val="50000"/>
                  </a:schemeClr>
                </a:solidFill>
              </a:rPr>
              <a:t>: IP for the port is exposed with a static IP address</a:t>
            </a:r>
          </a:p>
          <a:p>
            <a:pPr marL="514350" indent="-285750">
              <a:buClrTx/>
              <a:buSzPct val="100000"/>
              <a:buFont typeface="Arial" panose="020B0604020202020204" pitchFamily="34" charset="0"/>
              <a:buChar char="●"/>
            </a:pPr>
            <a:r>
              <a:rPr lang="en-US" dirty="0" err="1">
                <a:solidFill>
                  <a:schemeClr val="tx1">
                    <a:lumMod val="50000"/>
                  </a:schemeClr>
                </a:solidFill>
              </a:rPr>
              <a:t>LoadBalancer</a:t>
            </a:r>
            <a:r>
              <a:rPr lang="en-US" dirty="0">
                <a:solidFill>
                  <a:schemeClr val="tx1">
                    <a:lumMod val="50000"/>
                  </a:schemeClr>
                </a:solidFill>
              </a:rPr>
              <a:t>: IP traffic to nodes is managed by external load balancer</a:t>
            </a:r>
          </a:p>
          <a:p>
            <a:pPr marL="514350" indent="-285750">
              <a:buClrTx/>
              <a:buSzPct val="100000"/>
              <a:buFont typeface="Arial" panose="020B0604020202020204" pitchFamily="34" charset="0"/>
              <a:buChar char="●"/>
            </a:pPr>
            <a:r>
              <a:rPr lang="en-US" dirty="0" err="1">
                <a:solidFill>
                  <a:schemeClr val="tx1">
                    <a:lumMod val="50000"/>
                  </a:schemeClr>
                </a:solidFill>
              </a:rPr>
              <a:t>ExternalName</a:t>
            </a:r>
            <a:r>
              <a:rPr lang="en-US" dirty="0">
                <a:solidFill>
                  <a:schemeClr val="tx1">
                    <a:lumMod val="50000"/>
                  </a:schemeClr>
                </a:solidFill>
              </a:rPr>
              <a:t>: IP traffic is routed by DNS Name (</a:t>
            </a:r>
            <a:r>
              <a:rPr lang="en-US" dirty="0" err="1">
                <a:solidFill>
                  <a:schemeClr val="tx1">
                    <a:lumMod val="50000"/>
                  </a:schemeClr>
                </a:solidFill>
              </a:rPr>
              <a:t>foo.example.com</a:t>
            </a:r>
            <a:r>
              <a:rPr lang="en-US" dirty="0">
                <a:solidFill>
                  <a:schemeClr val="tx1">
                    <a:lumMod val="50000"/>
                  </a:schemeClr>
                </a:solidFill>
              </a:rPr>
              <a:t>)</a:t>
            </a: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C4910150-E899-B84A-88D5-769D34B85D8E}"/>
              </a:ext>
            </a:extLst>
          </p:cNvPr>
          <p:cNvSpPr>
            <a:spLocks noGrp="1"/>
          </p:cNvSpPr>
          <p:nvPr>
            <p:ph type="sldNum" idx="12"/>
          </p:nvPr>
        </p:nvSpPr>
        <p:spPr/>
        <p:txBody>
          <a:bodyPr/>
          <a:lstStyle/>
          <a:p>
            <a:fld id="{00000000-1234-1234-1234-123412341234}" type="slidenum">
              <a:rPr lang="en-US" smtClean="0"/>
              <a:pPr/>
              <a:t>148</a:t>
            </a:fld>
            <a:endParaRPr lang="en-US"/>
          </a:p>
        </p:txBody>
      </p:sp>
      <p:pic>
        <p:nvPicPr>
          <p:cNvPr id="5" name="Picture 4">
            <a:extLst>
              <a:ext uri="{FF2B5EF4-FFF2-40B4-BE49-F238E27FC236}">
                <a16:creationId xmlns:a16="http://schemas.microsoft.com/office/drawing/2014/main" id="{C9A519C6-04E1-F619-8DC5-FDE47E2BE6D5}"/>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Covered plate with solid fill">
            <a:extLst>
              <a:ext uri="{FF2B5EF4-FFF2-40B4-BE49-F238E27FC236}">
                <a16:creationId xmlns:a16="http://schemas.microsoft.com/office/drawing/2014/main" id="{A8F6E434-5543-F32C-AF8C-C0377A66ED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390141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1AA7-E66A-C441-A1D5-FED9843D5980}"/>
              </a:ext>
            </a:extLst>
          </p:cNvPr>
          <p:cNvSpPr>
            <a:spLocks noGrp="1"/>
          </p:cNvSpPr>
          <p:nvPr>
            <p:ph type="title"/>
          </p:nvPr>
        </p:nvSpPr>
        <p:spPr/>
        <p:txBody>
          <a:bodyPr/>
          <a:lstStyle/>
          <a:p>
            <a:r>
              <a:rPr lang="en-US"/>
              <a:t>Cluster Access – Internal vs. External</a:t>
            </a:r>
          </a:p>
        </p:txBody>
      </p:sp>
      <p:sp>
        <p:nvSpPr>
          <p:cNvPr id="3" name="Text Placeholder 2">
            <a:extLst>
              <a:ext uri="{FF2B5EF4-FFF2-40B4-BE49-F238E27FC236}">
                <a16:creationId xmlns:a16="http://schemas.microsoft.com/office/drawing/2014/main" id="{348D06BE-8513-2142-8795-B86D7D156C87}"/>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You can access the cluster API using </a:t>
            </a:r>
            <a:r>
              <a:rPr lang="en-US" dirty="0" err="1">
                <a:solidFill>
                  <a:schemeClr val="tx1">
                    <a:lumMod val="50000"/>
                  </a:schemeClr>
                </a:solidFill>
              </a:rPr>
              <a:t>kubectl</a:t>
            </a:r>
            <a:r>
              <a:rPr lang="en-US" dirty="0">
                <a:solidFill>
                  <a:schemeClr val="tx1">
                    <a:lumMod val="50000"/>
                  </a:schemeClr>
                </a:solidFill>
              </a:rPr>
              <a:t> (“proxy”)</a:t>
            </a:r>
          </a:p>
          <a:p>
            <a:pPr marL="514350" indent="-285750">
              <a:buClrTx/>
              <a:buSzPct val="100000"/>
              <a:buFont typeface="Arial" panose="020B0604020202020204" pitchFamily="34" charset="0"/>
              <a:buChar char="●"/>
            </a:pPr>
            <a:r>
              <a:rPr lang="en-US" dirty="0">
                <a:solidFill>
                  <a:schemeClr val="tx1">
                    <a:lumMod val="50000"/>
                  </a:schemeClr>
                </a:solidFill>
              </a:rPr>
              <a:t>You can get libraries for popular languages that can access the cluster</a:t>
            </a:r>
          </a:p>
          <a:p>
            <a:pPr marL="514350" indent="-285750">
              <a:buClrTx/>
              <a:buSzPct val="100000"/>
              <a:buFont typeface="Arial" panose="020B0604020202020204" pitchFamily="34" charset="0"/>
              <a:buChar char="●"/>
            </a:pPr>
            <a:r>
              <a:rPr lang="en-US" dirty="0">
                <a:solidFill>
                  <a:schemeClr val="tx1">
                    <a:lumMod val="50000"/>
                  </a:schemeClr>
                </a:solidFill>
              </a:rPr>
              <a:t>k8s objects (pods) can also access the API internally </a:t>
            </a:r>
          </a:p>
          <a:p>
            <a:pPr marL="514350" indent="-285750">
              <a:buClrTx/>
              <a:buSzPct val="100000"/>
              <a:buFont typeface="Arial" panose="020B0604020202020204" pitchFamily="34" charset="0"/>
              <a:buChar char="●"/>
            </a:pPr>
            <a:r>
              <a:rPr lang="en-US" dirty="0">
                <a:solidFill>
                  <a:schemeClr val="tx1">
                    <a:lumMod val="50000"/>
                  </a:schemeClr>
                </a:solidFill>
              </a:rPr>
              <a:t>This uses an internal DNS</a:t>
            </a:r>
          </a:p>
          <a:p>
            <a:pPr marL="514350" indent="-285750">
              <a:buClrTx/>
              <a:buSzPct val="100000"/>
              <a:buFont typeface="Arial" panose="020B0604020202020204" pitchFamily="34" charset="0"/>
              <a:buChar char="●"/>
            </a:pPr>
            <a:r>
              <a:rPr lang="en-US" dirty="0">
                <a:solidFill>
                  <a:schemeClr val="tx1">
                    <a:lumMod val="50000"/>
                  </a:schemeClr>
                </a:solidFill>
              </a:rPr>
              <a:t>“</a:t>
            </a:r>
            <a:r>
              <a:rPr lang="en-US" dirty="0" err="1">
                <a:solidFill>
                  <a:schemeClr val="tx1">
                    <a:lumMod val="50000"/>
                  </a:schemeClr>
                </a:solidFill>
              </a:rPr>
              <a:t>kubernetes.default.svc</a:t>
            </a:r>
            <a:r>
              <a:rPr lang="en-US" dirty="0">
                <a:solidFill>
                  <a:schemeClr val="tx1">
                    <a:lumMod val="50000"/>
                  </a:schemeClr>
                </a:solidFill>
              </a:rPr>
              <a:t>” maps to the API server</a:t>
            </a:r>
          </a:p>
          <a:p>
            <a:pPr marL="514350" indent="-285750">
              <a:buClrTx/>
              <a:buSzPct val="100000"/>
              <a:buFont typeface="Arial" panose="020B0604020202020204" pitchFamily="34" charset="0"/>
              <a:buChar char="●"/>
            </a:pPr>
            <a:r>
              <a:rPr lang="en-US" dirty="0">
                <a:solidFill>
                  <a:schemeClr val="tx1">
                    <a:lumMod val="50000"/>
                  </a:schemeClr>
                </a:solidFill>
              </a:rPr>
              <a:t>The pod usually uses a “sidecar” container to do this</a:t>
            </a:r>
          </a:p>
        </p:txBody>
      </p:sp>
      <p:sp>
        <p:nvSpPr>
          <p:cNvPr id="4" name="Slide Number Placeholder 3">
            <a:extLst>
              <a:ext uri="{FF2B5EF4-FFF2-40B4-BE49-F238E27FC236}">
                <a16:creationId xmlns:a16="http://schemas.microsoft.com/office/drawing/2014/main" id="{BD28986D-AEBB-AE4D-B63C-2D6D9C580724}"/>
              </a:ext>
            </a:extLst>
          </p:cNvPr>
          <p:cNvSpPr>
            <a:spLocks noGrp="1"/>
          </p:cNvSpPr>
          <p:nvPr>
            <p:ph type="sldNum" idx="12"/>
          </p:nvPr>
        </p:nvSpPr>
        <p:spPr/>
        <p:txBody>
          <a:bodyPr/>
          <a:lstStyle/>
          <a:p>
            <a:fld id="{00000000-1234-1234-1234-123412341234}" type="slidenum">
              <a:rPr lang="en-US" smtClean="0"/>
              <a:pPr/>
              <a:t>149</a:t>
            </a:fld>
            <a:endParaRPr lang="en-US"/>
          </a:p>
        </p:txBody>
      </p:sp>
      <p:pic>
        <p:nvPicPr>
          <p:cNvPr id="5" name="Picture 4">
            <a:extLst>
              <a:ext uri="{FF2B5EF4-FFF2-40B4-BE49-F238E27FC236}">
                <a16:creationId xmlns:a16="http://schemas.microsoft.com/office/drawing/2014/main" id="{B463E654-193F-D20E-E471-62AD2375DD7E}"/>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Covered plate with solid fill">
            <a:extLst>
              <a:ext uri="{FF2B5EF4-FFF2-40B4-BE49-F238E27FC236}">
                <a16:creationId xmlns:a16="http://schemas.microsoft.com/office/drawing/2014/main" id="{57E33F52-A388-7F57-1BCC-FD539BA890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276392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Files and Regular Expressions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https://github.com/KernelGamut32/intermediate-python/blob/main/06%20Files%20and%20Regular%20Expressions.ipynb</a:t>
            </a:r>
            <a:endParaRPr lang="en-US" dirty="0"/>
          </a:p>
        </p:txBody>
      </p:sp>
    </p:spTree>
    <p:extLst>
      <p:ext uri="{BB962C8B-B14F-4D97-AF65-F5344CB8AC3E}">
        <p14:creationId xmlns:p14="http://schemas.microsoft.com/office/powerpoint/2010/main" val="10071990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082A30-5009-4013-A103-910A120AECEF}"/>
              </a:ext>
            </a:extLst>
          </p:cNvPr>
          <p:cNvSpPr>
            <a:spLocks noGrp="1"/>
          </p:cNvSpPr>
          <p:nvPr>
            <p:ph type="title"/>
          </p:nvPr>
        </p:nvSpPr>
        <p:spPr/>
        <p:txBody>
          <a:bodyPr/>
          <a:lstStyle/>
          <a:p>
            <a:r>
              <a:rPr lang="en-US" dirty="0"/>
              <a:t>Services</a:t>
            </a:r>
          </a:p>
        </p:txBody>
      </p:sp>
      <p:sp>
        <p:nvSpPr>
          <p:cNvPr id="4" name="Slide Number Placeholder 3">
            <a:extLst>
              <a:ext uri="{FF2B5EF4-FFF2-40B4-BE49-F238E27FC236}">
                <a16:creationId xmlns:a16="http://schemas.microsoft.com/office/drawing/2014/main" id="{C9DB8489-01A2-4319-A37F-BF6E06E30612}"/>
              </a:ext>
            </a:extLst>
          </p:cNvPr>
          <p:cNvSpPr>
            <a:spLocks noGrp="1"/>
          </p:cNvSpPr>
          <p:nvPr>
            <p:ph type="sldNum" idx="12"/>
          </p:nvPr>
        </p:nvSpPr>
        <p:spPr/>
        <p:txBody>
          <a:bodyPr/>
          <a:lstStyle/>
          <a:p>
            <a:pPr algn="r"/>
            <a:fld id="{00000000-1234-1234-1234-123412341234}" type="slidenum">
              <a:rPr lang="en" smtClean="0"/>
              <a:pPr algn="r"/>
              <a:t>150</a:t>
            </a:fld>
            <a:endParaRPr lang="en"/>
          </a:p>
        </p:txBody>
      </p:sp>
      <p:pic>
        <p:nvPicPr>
          <p:cNvPr id="2" name="Picture 1">
            <a:extLst>
              <a:ext uri="{FF2B5EF4-FFF2-40B4-BE49-F238E27FC236}">
                <a16:creationId xmlns:a16="http://schemas.microsoft.com/office/drawing/2014/main" id="{A9E5FDFC-3C7A-D01F-A9BF-C47A4D533B91}"/>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Picture 5">
            <a:extLst>
              <a:ext uri="{FF2B5EF4-FFF2-40B4-BE49-F238E27FC236}">
                <a16:creationId xmlns:a16="http://schemas.microsoft.com/office/drawing/2014/main" id="{02DCFC53-3D36-4DA2-7B3B-7F889D228C5E}"/>
              </a:ext>
            </a:extLst>
          </p:cNvPr>
          <p:cNvPicPr>
            <a:picLocks noChangeAspect="1"/>
          </p:cNvPicPr>
          <p:nvPr/>
        </p:nvPicPr>
        <p:blipFill>
          <a:blip r:embed="rId3"/>
          <a:stretch>
            <a:fillRect/>
          </a:stretch>
        </p:blipFill>
        <p:spPr>
          <a:xfrm>
            <a:off x="517847" y="1186043"/>
            <a:ext cx="8108305" cy="3629602"/>
          </a:xfrm>
          <a:prstGeom prst="rect">
            <a:avLst/>
          </a:prstGeom>
        </p:spPr>
      </p:pic>
    </p:spTree>
    <p:extLst>
      <p:ext uri="{BB962C8B-B14F-4D97-AF65-F5344CB8AC3E}">
        <p14:creationId xmlns:p14="http://schemas.microsoft.com/office/powerpoint/2010/main" val="1235640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Kubernetes – Services		</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151</a:t>
            </a:fld>
            <a:endParaRPr/>
          </a:p>
        </p:txBody>
      </p:sp>
      <p:sp>
        <p:nvSpPr>
          <p:cNvPr id="1296" name="Google Shape;1296;p112"/>
          <p:cNvSpPr txBox="1"/>
          <p:nvPr/>
        </p:nvSpPr>
        <p:spPr>
          <a:xfrm>
            <a:off x="3778031" y="1453483"/>
            <a:ext cx="4572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Execute the lab available at </a:t>
            </a:r>
            <a:r>
              <a:rPr lang="en-US" sz="1200" dirty="0">
                <a:solidFill>
                  <a:srgbClr val="D4D4D4"/>
                </a:solidFill>
                <a:hlinkClick r:id="rId3"/>
              </a:rPr>
              <a:t>https://github.com/KernelGamut32/capital_group_edge_la_public/tree/main/labs/week02/k8s-services</a:t>
            </a:r>
            <a:r>
              <a:rPr lang="en-US" sz="1200" dirty="0">
                <a:solidFill>
                  <a:srgbClr val="D4D4D4"/>
                </a:solidFill>
              </a:rPr>
              <a:t>.</a:t>
            </a:r>
          </a:p>
        </p:txBody>
      </p:sp>
    </p:spTree>
    <p:extLst>
      <p:ext uri="{BB962C8B-B14F-4D97-AF65-F5344CB8AC3E}">
        <p14:creationId xmlns:p14="http://schemas.microsoft.com/office/powerpoint/2010/main" val="178067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Container File System</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780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Each container in a pod has its own filesystem built by k8s</a:t>
            </a:r>
          </a:p>
          <a:p>
            <a:pPr marL="514350" indent="-285750">
              <a:buClrTx/>
              <a:buSzPct val="100000"/>
              <a:buFont typeface="Arial" panose="020B0604020202020204" pitchFamily="34" charset="0"/>
              <a:buChar char="●"/>
            </a:pPr>
            <a:r>
              <a:rPr lang="en-US" dirty="0">
                <a:solidFill>
                  <a:schemeClr val="tx1">
                    <a:lumMod val="50000"/>
                  </a:schemeClr>
                </a:solidFill>
              </a:rPr>
              <a:t>Can be built from multiple sources, including:</a:t>
            </a:r>
          </a:p>
          <a:p>
            <a:pPr marL="971550" lvl="1" indent="-285750">
              <a:buClrTx/>
              <a:buSzPct val="100000"/>
              <a:buFont typeface="Wingdings" panose="05000000000000000000" pitchFamily="2" charset="2"/>
              <a:buChar char="Ø"/>
            </a:pPr>
            <a:r>
              <a:rPr lang="en-US" sz="1300" dirty="0">
                <a:solidFill>
                  <a:schemeClr val="tx1">
                    <a:lumMod val="50000"/>
                  </a:schemeClr>
                </a:solidFill>
              </a:rPr>
              <a:t>Layers from the container image</a:t>
            </a:r>
          </a:p>
          <a:p>
            <a:pPr marL="971550" lvl="1" indent="-285750">
              <a:buClrTx/>
              <a:buSzPct val="100000"/>
              <a:buFont typeface="Wingdings" panose="05000000000000000000" pitchFamily="2" charset="2"/>
              <a:buChar char="Ø"/>
            </a:pPr>
            <a:r>
              <a:rPr lang="en-US" sz="1300" dirty="0">
                <a:solidFill>
                  <a:schemeClr val="tx1">
                    <a:lumMod val="50000"/>
                  </a:schemeClr>
                </a:solidFill>
              </a:rPr>
              <a:t>Writable layer for the container</a:t>
            </a:r>
          </a:p>
          <a:p>
            <a:pPr marL="514350" indent="-285750">
              <a:buClrTx/>
              <a:buSzPct val="100000"/>
              <a:buFont typeface="Arial" panose="020B0604020202020204" pitchFamily="34" charset="0"/>
              <a:buChar char="●"/>
            </a:pPr>
            <a:r>
              <a:rPr lang="en-US" dirty="0">
                <a:solidFill>
                  <a:schemeClr val="tx1">
                    <a:lumMod val="50000"/>
                  </a:schemeClr>
                </a:solidFill>
              </a:rPr>
              <a:t>Can be expanded with other sources like </a:t>
            </a:r>
            <a:r>
              <a:rPr lang="en-US" dirty="0" err="1">
                <a:solidFill>
                  <a:schemeClr val="tx1">
                    <a:lumMod val="50000"/>
                  </a:schemeClr>
                </a:solidFill>
              </a:rPr>
              <a:t>ConfigMaps</a:t>
            </a:r>
            <a:r>
              <a:rPr lang="en-US" dirty="0">
                <a:solidFill>
                  <a:schemeClr val="tx1">
                    <a:lumMod val="50000"/>
                  </a:schemeClr>
                </a:solidFill>
              </a:rPr>
              <a:t> and Secrets – mounted to a specific path in a container</a:t>
            </a:r>
          </a:p>
          <a:p>
            <a:pPr marL="514350" indent="-285750">
              <a:buClrTx/>
              <a:buSzPct val="100000"/>
              <a:buFont typeface="Arial" panose="020B0604020202020204" pitchFamily="34" charset="0"/>
              <a:buChar char="●"/>
            </a:pPr>
            <a:r>
              <a:rPr lang="en-US" dirty="0">
                <a:solidFill>
                  <a:schemeClr val="tx1">
                    <a:lumMod val="50000"/>
                  </a:schemeClr>
                </a:solidFill>
              </a:rPr>
              <a:t>Volumes can provide another source of storage – volumes are defined and mounted to containers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152</a:t>
            </a:fld>
            <a:endParaRPr lang="en-US"/>
          </a:p>
        </p:txBody>
      </p:sp>
      <p:pic>
        <p:nvPicPr>
          <p:cNvPr id="5" name="Picture 4">
            <a:extLst>
              <a:ext uri="{FF2B5EF4-FFF2-40B4-BE49-F238E27FC236}">
                <a16:creationId xmlns:a16="http://schemas.microsoft.com/office/drawing/2014/main" id="{7D97325F-837F-5787-3FF1-C1CF2AE56FBC}"/>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Open folder with solid fill">
            <a:extLst>
              <a:ext uri="{FF2B5EF4-FFF2-40B4-BE49-F238E27FC236}">
                <a16:creationId xmlns:a16="http://schemas.microsoft.com/office/drawing/2014/main" id="{18DA8636-41D3-FB77-3D74-DEC7D87D3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385677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EmptyDir</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Empty directory stored at pod level vs. container level</a:t>
            </a:r>
          </a:p>
          <a:p>
            <a:pPr marL="514350" indent="-285750">
              <a:buClrTx/>
              <a:buSzPct val="100000"/>
              <a:buFont typeface="Arial" panose="020B0604020202020204" pitchFamily="34" charset="0"/>
              <a:buChar char="●"/>
            </a:pPr>
            <a:r>
              <a:rPr lang="en-US" dirty="0">
                <a:solidFill>
                  <a:schemeClr val="tx1">
                    <a:lumMod val="50000"/>
                  </a:schemeClr>
                </a:solidFill>
              </a:rPr>
              <a:t>Mounted as a volume into the container so visible there</a:t>
            </a:r>
          </a:p>
          <a:p>
            <a:pPr marL="514350" indent="-285750">
              <a:buClrTx/>
              <a:buSzPct val="100000"/>
              <a:buFont typeface="Arial" panose="020B0604020202020204" pitchFamily="34" charset="0"/>
              <a:buChar char="●"/>
            </a:pPr>
            <a:r>
              <a:rPr lang="en-US" dirty="0">
                <a:solidFill>
                  <a:schemeClr val="tx1">
                    <a:lumMod val="50000"/>
                  </a:schemeClr>
                </a:solidFill>
              </a:rPr>
              <a:t>Any data stored there from the container remains in pod between restarts</a:t>
            </a:r>
          </a:p>
          <a:p>
            <a:pPr marL="514350" indent="-285750">
              <a:buClrTx/>
              <a:buSzPct val="100000"/>
              <a:buFont typeface="Arial" panose="020B0604020202020204" pitchFamily="34" charset="0"/>
              <a:buChar char="●"/>
            </a:pPr>
            <a:r>
              <a:rPr lang="en-US" dirty="0">
                <a:solidFill>
                  <a:schemeClr val="tx1">
                    <a:lumMod val="50000"/>
                  </a:schemeClr>
                </a:solidFill>
              </a:rPr>
              <a:t>Replacement containers can access data from predecessors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153</a:t>
            </a:fld>
            <a:endParaRPr lang="en-US"/>
          </a:p>
        </p:txBody>
      </p:sp>
      <p:pic>
        <p:nvPicPr>
          <p:cNvPr id="5" name="Picture 4">
            <a:extLst>
              <a:ext uri="{FF2B5EF4-FFF2-40B4-BE49-F238E27FC236}">
                <a16:creationId xmlns:a16="http://schemas.microsoft.com/office/drawing/2014/main" id="{2686AEFB-0CE9-9C66-3B7E-3A0EB46DE7B3}"/>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7" name="Graphic 6" descr="Open folder with solid fill">
            <a:extLst>
              <a:ext uri="{FF2B5EF4-FFF2-40B4-BE49-F238E27FC236}">
                <a16:creationId xmlns:a16="http://schemas.microsoft.com/office/drawing/2014/main" id="{0C9E6D58-07EB-CEC9-F576-1CA3D1194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33438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HostPath</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Data physically stored on node in cluster</a:t>
            </a:r>
          </a:p>
          <a:p>
            <a:pPr marL="514350" indent="-285750">
              <a:buClrTx/>
              <a:buSzPct val="100000"/>
              <a:buFont typeface="Arial" panose="020B0604020202020204" pitchFamily="34" charset="0"/>
              <a:buChar char="●"/>
            </a:pPr>
            <a:r>
              <a:rPr lang="en-US" dirty="0">
                <a:solidFill>
                  <a:schemeClr val="tx1">
                    <a:lumMod val="50000"/>
                  </a:schemeClr>
                </a:solidFill>
              </a:rPr>
              <a:t>Extends beyond lifecycle of pod</a:t>
            </a:r>
          </a:p>
          <a:p>
            <a:pPr marL="514350" indent="-285750">
              <a:buClrTx/>
              <a:buSzPct val="100000"/>
              <a:buFont typeface="Arial" panose="020B0604020202020204" pitchFamily="34" charset="0"/>
              <a:buChar char="●"/>
            </a:pPr>
            <a:r>
              <a:rPr lang="en-US" dirty="0">
                <a:solidFill>
                  <a:schemeClr val="tx1">
                    <a:lumMod val="50000"/>
                  </a:schemeClr>
                </a:solidFill>
              </a:rPr>
              <a:t>Available to replacement pods (but only if run on same node)</a:t>
            </a:r>
          </a:p>
          <a:p>
            <a:pPr marL="514350" indent="-285750">
              <a:buClrTx/>
              <a:buSzPct val="100000"/>
              <a:buFont typeface="Arial" panose="020B0604020202020204" pitchFamily="34" charset="0"/>
              <a:buChar char="●"/>
            </a:pPr>
            <a:r>
              <a:rPr lang="en-US" dirty="0">
                <a:solidFill>
                  <a:schemeClr val="tx1">
                    <a:lumMod val="50000"/>
                  </a:schemeClr>
                </a:solidFill>
              </a:rPr>
              <a:t>Mounted as a volume into the container like others</a:t>
            </a:r>
          </a:p>
          <a:p>
            <a:pPr marL="514350" indent="-285750">
              <a:buClrTx/>
              <a:buSzPct val="100000"/>
              <a:buFont typeface="Arial" panose="020B0604020202020204" pitchFamily="34" charset="0"/>
              <a:buChar char="●"/>
            </a:pPr>
            <a:r>
              <a:rPr lang="en-US" dirty="0">
                <a:solidFill>
                  <a:schemeClr val="tx1">
                    <a:lumMod val="50000"/>
                  </a:schemeClr>
                </a:solidFill>
              </a:rPr>
              <a:t>However, can have issues:</a:t>
            </a:r>
          </a:p>
          <a:p>
            <a:pPr marL="971550" lvl="1" indent="-285750">
              <a:buClrTx/>
              <a:buSzPct val="100000"/>
              <a:buFont typeface="Wingdings" panose="05000000000000000000" pitchFamily="2" charset="2"/>
              <a:buChar char="Ø"/>
            </a:pPr>
            <a:r>
              <a:rPr lang="en-US" sz="1300" dirty="0">
                <a:solidFill>
                  <a:schemeClr val="tx1">
                    <a:lumMod val="50000"/>
                  </a:schemeClr>
                </a:solidFill>
              </a:rPr>
              <a:t>In cluster with multiple nodes, limits usefulness</a:t>
            </a:r>
          </a:p>
          <a:p>
            <a:pPr marL="971550" lvl="1" indent="-285750">
              <a:buClrTx/>
              <a:buSzPct val="100000"/>
              <a:buFont typeface="Wingdings" panose="05000000000000000000" pitchFamily="2" charset="2"/>
              <a:buChar char="Ø"/>
            </a:pPr>
            <a:r>
              <a:rPr lang="en-US" sz="1300" dirty="0">
                <a:solidFill>
                  <a:schemeClr val="tx1">
                    <a:lumMod val="50000"/>
                  </a:schemeClr>
                </a:solidFill>
              </a:rPr>
              <a:t>If not careful, can expose large blocks of host data</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154</a:t>
            </a:fld>
            <a:endParaRPr lang="en-US"/>
          </a:p>
        </p:txBody>
      </p:sp>
      <p:pic>
        <p:nvPicPr>
          <p:cNvPr id="5" name="Picture 4">
            <a:extLst>
              <a:ext uri="{FF2B5EF4-FFF2-40B4-BE49-F238E27FC236}">
                <a16:creationId xmlns:a16="http://schemas.microsoft.com/office/drawing/2014/main" id="{CA51D650-9BE4-9B73-06BF-B711E227CAD4}"/>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Open folder with solid fill">
            <a:extLst>
              <a:ext uri="{FF2B5EF4-FFF2-40B4-BE49-F238E27FC236}">
                <a16:creationId xmlns:a16="http://schemas.microsoft.com/office/drawing/2014/main" id="{613669FF-9EC2-00A2-3CD4-B0493B9427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668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PersistentVolume</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Like pods (abstraction over computer) and services (abstraction over network), persistent volumes provide abstraction over storage</a:t>
            </a:r>
          </a:p>
          <a:p>
            <a:pPr marL="514350" indent="-285750">
              <a:buClrTx/>
              <a:buSzPct val="100000"/>
              <a:buFont typeface="Arial" panose="020B0604020202020204" pitchFamily="34" charset="0"/>
              <a:buChar char="●"/>
            </a:pPr>
            <a:r>
              <a:rPr lang="en-US" dirty="0">
                <a:solidFill>
                  <a:schemeClr val="tx1">
                    <a:lumMod val="50000"/>
                  </a:schemeClr>
                </a:solidFill>
              </a:rPr>
              <a:t>k8s object that defines available section of storage</a:t>
            </a:r>
          </a:p>
          <a:p>
            <a:pPr marL="514350" indent="-285750">
              <a:buClrTx/>
              <a:buSzPct val="100000"/>
              <a:buFont typeface="Arial" panose="020B0604020202020204" pitchFamily="34" charset="0"/>
              <a:buChar char="●"/>
            </a:pPr>
            <a:r>
              <a:rPr lang="en-US" dirty="0">
                <a:solidFill>
                  <a:schemeClr val="tx1">
                    <a:lumMod val="50000"/>
                  </a:schemeClr>
                </a:solidFill>
              </a:rPr>
              <a:t>Can be “mapped” to shared storage (like NFS) or locally (for dev/test purposes)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155</a:t>
            </a:fld>
            <a:endParaRPr lang="en-US"/>
          </a:p>
        </p:txBody>
      </p:sp>
      <p:pic>
        <p:nvPicPr>
          <p:cNvPr id="5" name="Picture 4">
            <a:extLst>
              <a:ext uri="{FF2B5EF4-FFF2-40B4-BE49-F238E27FC236}">
                <a16:creationId xmlns:a16="http://schemas.microsoft.com/office/drawing/2014/main" id="{CB2E58FC-B403-81E8-0BC6-CC6A17D39E2A}"/>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Open folder with solid fill">
            <a:extLst>
              <a:ext uri="{FF2B5EF4-FFF2-40B4-BE49-F238E27FC236}">
                <a16:creationId xmlns:a16="http://schemas.microsoft.com/office/drawing/2014/main" id="{427E15DE-5DBB-856D-EF41-4B6DA3D759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237146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PersistentVolumeClaim</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Pods are not allowed to use persistent volumes directly</a:t>
            </a:r>
          </a:p>
          <a:p>
            <a:pPr marL="514350" indent="-285750">
              <a:buClrTx/>
              <a:buSzPct val="100000"/>
              <a:buFont typeface="Arial" panose="020B0604020202020204" pitchFamily="34" charset="0"/>
              <a:buChar char="●"/>
            </a:pPr>
            <a:r>
              <a:rPr lang="en-US" dirty="0">
                <a:solidFill>
                  <a:schemeClr val="tx1">
                    <a:lumMod val="50000"/>
                  </a:schemeClr>
                </a:solidFill>
              </a:rPr>
              <a:t>Instead, pods claim using </a:t>
            </a:r>
            <a:r>
              <a:rPr lang="en-US" dirty="0" err="1">
                <a:solidFill>
                  <a:schemeClr val="tx1">
                    <a:lumMod val="50000"/>
                  </a:schemeClr>
                </a:solidFill>
              </a:rPr>
              <a:t>PersistentVolumeClaim</a:t>
            </a:r>
            <a:r>
              <a:rPr lang="en-US" dirty="0">
                <a:solidFill>
                  <a:schemeClr val="tx1">
                    <a:lumMod val="50000"/>
                  </a:schemeClr>
                </a:solidFill>
              </a:rPr>
              <a:t> object type in k8s</a:t>
            </a:r>
          </a:p>
          <a:p>
            <a:pPr marL="514350" indent="-285750">
              <a:buClrTx/>
              <a:buSzPct val="100000"/>
              <a:buFont typeface="Arial" panose="020B0604020202020204" pitchFamily="34" charset="0"/>
              <a:buChar char="●"/>
            </a:pPr>
            <a:r>
              <a:rPr lang="en-US" dirty="0">
                <a:solidFill>
                  <a:schemeClr val="tx1">
                    <a:lumMod val="50000"/>
                  </a:schemeClr>
                </a:solidFill>
              </a:rPr>
              <a:t>Requests storage for a pod</a:t>
            </a:r>
          </a:p>
          <a:p>
            <a:pPr marL="514350" indent="-285750">
              <a:buClrTx/>
              <a:buSzPct val="100000"/>
              <a:buFont typeface="Arial" panose="020B0604020202020204" pitchFamily="34" charset="0"/>
              <a:buChar char="●"/>
            </a:pPr>
            <a:r>
              <a:rPr lang="en-US" dirty="0">
                <a:solidFill>
                  <a:schemeClr val="tx1">
                    <a:lumMod val="50000"/>
                  </a:schemeClr>
                </a:solidFill>
              </a:rPr>
              <a:t>k8s handles matching up a claim to a persistent volume</a:t>
            </a:r>
          </a:p>
          <a:p>
            <a:pPr marL="514350" indent="-285750">
              <a:buClrTx/>
              <a:buSzPct val="100000"/>
              <a:buFont typeface="Arial" panose="020B0604020202020204" pitchFamily="34" charset="0"/>
              <a:buChar char="●"/>
            </a:pPr>
            <a:r>
              <a:rPr lang="en-US" dirty="0">
                <a:solidFill>
                  <a:schemeClr val="tx1">
                    <a:lumMod val="50000"/>
                  </a:schemeClr>
                </a:solidFill>
              </a:rPr>
              <a:t>Provides virtual storage abstracted from actual storage</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156</a:t>
            </a:fld>
            <a:endParaRPr lang="en-US"/>
          </a:p>
        </p:txBody>
      </p:sp>
      <p:pic>
        <p:nvPicPr>
          <p:cNvPr id="5" name="Picture 4">
            <a:extLst>
              <a:ext uri="{FF2B5EF4-FFF2-40B4-BE49-F238E27FC236}">
                <a16:creationId xmlns:a16="http://schemas.microsoft.com/office/drawing/2014/main" id="{AC869F76-8F25-90E0-329C-C97786C4F69F}"/>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Open folder with solid fill">
            <a:extLst>
              <a:ext uri="{FF2B5EF4-FFF2-40B4-BE49-F238E27FC236}">
                <a16:creationId xmlns:a16="http://schemas.microsoft.com/office/drawing/2014/main" id="{BD1E8508-B7C1-CB55-9E96-4EE045D067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173322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Dynamic Provisioning</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Static provisioning accomplished by explicitly creating persistent volume and then claim (k8s binds claim to volume)</a:t>
            </a:r>
          </a:p>
          <a:p>
            <a:pPr marL="514350" indent="-285750">
              <a:buClrTx/>
              <a:buSzPct val="100000"/>
              <a:buFont typeface="Arial" panose="020B0604020202020204" pitchFamily="34" charset="0"/>
              <a:buChar char="●"/>
            </a:pPr>
            <a:r>
              <a:rPr lang="en-US" dirty="0">
                <a:solidFill>
                  <a:schemeClr val="tx1">
                    <a:lumMod val="50000"/>
                  </a:schemeClr>
                </a:solidFill>
              </a:rPr>
              <a:t>Dynamic provisioning supported as well</a:t>
            </a:r>
          </a:p>
          <a:p>
            <a:pPr marL="514350" indent="-285750">
              <a:buClrTx/>
              <a:buSzPct val="100000"/>
              <a:buFont typeface="Arial" panose="020B0604020202020204" pitchFamily="34" charset="0"/>
              <a:buChar char="●"/>
            </a:pPr>
            <a:r>
              <a:rPr lang="en-US" dirty="0">
                <a:solidFill>
                  <a:schemeClr val="tx1">
                    <a:lumMod val="50000"/>
                  </a:schemeClr>
                </a:solidFill>
              </a:rPr>
              <a:t>You create the persistent volume claim and let persistent volume be created on demand by cluster</a:t>
            </a:r>
          </a:p>
          <a:p>
            <a:pPr marL="514350" indent="-285750">
              <a:buClrTx/>
              <a:buSzPct val="100000"/>
              <a:buFont typeface="Arial" panose="020B0604020202020204" pitchFamily="34" charset="0"/>
              <a:buChar char="●"/>
            </a:pPr>
            <a:r>
              <a:rPr lang="en-US" dirty="0">
                <a:solidFill>
                  <a:schemeClr val="tx1">
                    <a:lumMod val="50000"/>
                  </a:schemeClr>
                </a:solidFill>
              </a:rPr>
              <a:t>Can leverage storage classes for defining and matching types of storage</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157</a:t>
            </a:fld>
            <a:endParaRPr lang="en-US"/>
          </a:p>
        </p:txBody>
      </p:sp>
      <p:pic>
        <p:nvPicPr>
          <p:cNvPr id="5" name="Picture 4">
            <a:extLst>
              <a:ext uri="{FF2B5EF4-FFF2-40B4-BE49-F238E27FC236}">
                <a16:creationId xmlns:a16="http://schemas.microsoft.com/office/drawing/2014/main" id="{2EB199BE-A560-ED46-E75C-F4C925626639}"/>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Open folder with solid fill">
            <a:extLst>
              <a:ext uri="{FF2B5EF4-FFF2-40B4-BE49-F238E27FC236}">
                <a16:creationId xmlns:a16="http://schemas.microsoft.com/office/drawing/2014/main" id="{7F06DA2B-7127-680E-D323-71F2246A07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180223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Storage Classes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solidFill>
              </a:rPr>
              <a:t>Defined by three properties:</a:t>
            </a:r>
          </a:p>
          <a:p>
            <a:pPr marL="971550" lvl="1" indent="-285750">
              <a:buClrTx/>
              <a:buSzPct val="100000"/>
              <a:buFont typeface="Wingdings" panose="05000000000000000000" pitchFamily="2" charset="2"/>
              <a:buChar char="Ø"/>
            </a:pPr>
            <a:r>
              <a:rPr lang="en-US" sz="1300" dirty="0">
                <a:solidFill>
                  <a:schemeClr val="tx1"/>
                </a:solidFill>
              </a:rPr>
              <a:t>provisioner – component that creates persistent volumes on demand</a:t>
            </a:r>
          </a:p>
          <a:p>
            <a:pPr marL="971550" lvl="1" indent="-285750">
              <a:buClrTx/>
              <a:buSzPct val="100000"/>
              <a:buFont typeface="Wingdings" panose="05000000000000000000" pitchFamily="2" charset="2"/>
              <a:buChar char="Ø"/>
            </a:pPr>
            <a:r>
              <a:rPr lang="en-US" sz="1300" dirty="0" err="1">
                <a:solidFill>
                  <a:schemeClr val="tx1"/>
                </a:solidFill>
              </a:rPr>
              <a:t>reclaimPolicy</a:t>
            </a:r>
            <a:r>
              <a:rPr lang="en-US" sz="1300" dirty="0">
                <a:solidFill>
                  <a:schemeClr val="tx1"/>
                </a:solidFill>
              </a:rPr>
              <a:t> – what to do with dynamically created volumes when claim is deleted</a:t>
            </a:r>
          </a:p>
          <a:p>
            <a:pPr marL="971550" lvl="1" indent="-285750">
              <a:buClrTx/>
              <a:buSzPct val="100000"/>
              <a:buFont typeface="Wingdings" panose="05000000000000000000" pitchFamily="2" charset="2"/>
              <a:buChar char="Ø"/>
            </a:pPr>
            <a:r>
              <a:rPr lang="en-US" sz="1300" dirty="0" err="1">
                <a:solidFill>
                  <a:schemeClr val="tx1"/>
                </a:solidFill>
              </a:rPr>
              <a:t>volumeBindingMode</a:t>
            </a:r>
            <a:r>
              <a:rPr lang="en-US" sz="1300" dirty="0">
                <a:solidFill>
                  <a:schemeClr val="tx1"/>
                </a:solidFill>
              </a:rPr>
              <a:t> – eager vs. lazy binding/creation (at same time as claim creation or only when pod using the claim get created)</a:t>
            </a:r>
          </a:p>
          <a:p>
            <a:pPr marL="514350" indent="-285750">
              <a:buClrTx/>
              <a:buSzPct val="100000"/>
              <a:buFont typeface="Arial" panose="020B0604020202020204" pitchFamily="34" charset="0"/>
              <a:buChar char="●"/>
            </a:pPr>
            <a:r>
              <a:rPr lang="en-US" dirty="0">
                <a:solidFill>
                  <a:schemeClr val="tx1"/>
                </a:solidFill>
              </a:rPr>
              <a:t>Also, able to create custom storage classes defined by same properties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158</a:t>
            </a:fld>
            <a:endParaRPr lang="en-US"/>
          </a:p>
        </p:txBody>
      </p:sp>
      <p:pic>
        <p:nvPicPr>
          <p:cNvPr id="5" name="Picture 4">
            <a:extLst>
              <a:ext uri="{FF2B5EF4-FFF2-40B4-BE49-F238E27FC236}">
                <a16:creationId xmlns:a16="http://schemas.microsoft.com/office/drawing/2014/main" id="{9584199D-9CE7-F9DC-67B3-B9C2B33C8649}"/>
              </a:ext>
            </a:extLst>
          </p:cNvPr>
          <p:cNvPicPr>
            <a:picLocks noChangeAspect="1"/>
          </p:cNvPicPr>
          <p:nvPr/>
        </p:nvPicPr>
        <p:blipFill>
          <a:blip r:embed="rId2"/>
          <a:stretch>
            <a:fillRect/>
          </a:stretch>
        </p:blipFill>
        <p:spPr>
          <a:xfrm>
            <a:off x="7392556" y="556607"/>
            <a:ext cx="1164228" cy="323112"/>
          </a:xfrm>
          <a:prstGeom prst="rect">
            <a:avLst/>
          </a:prstGeom>
        </p:spPr>
      </p:pic>
      <p:pic>
        <p:nvPicPr>
          <p:cNvPr id="6" name="Graphic 5" descr="Open folder with solid fill">
            <a:extLst>
              <a:ext uri="{FF2B5EF4-FFF2-40B4-BE49-F238E27FC236}">
                <a16:creationId xmlns:a16="http://schemas.microsoft.com/office/drawing/2014/main" id="{3A5EB32E-4F62-C5F8-B14B-63EF8A3280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00" y="3972025"/>
            <a:ext cx="914400" cy="914400"/>
          </a:xfrm>
          <a:prstGeom prst="rect">
            <a:avLst/>
          </a:prstGeom>
        </p:spPr>
      </p:pic>
    </p:spTree>
    <p:extLst>
      <p:ext uri="{BB962C8B-B14F-4D97-AF65-F5344CB8AC3E}">
        <p14:creationId xmlns:p14="http://schemas.microsoft.com/office/powerpoint/2010/main" val="238482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Kubernetes – Persistent Volumes &amp; Persistent Volume Claims		</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159</a:t>
            </a:fld>
            <a:endParaRPr/>
          </a:p>
        </p:txBody>
      </p:sp>
      <p:sp>
        <p:nvSpPr>
          <p:cNvPr id="1296" name="Google Shape;1296;p112"/>
          <p:cNvSpPr txBox="1"/>
          <p:nvPr/>
        </p:nvSpPr>
        <p:spPr>
          <a:xfrm>
            <a:off x="3778031" y="1453483"/>
            <a:ext cx="4572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Execute the lab available at </a:t>
            </a:r>
            <a:r>
              <a:rPr lang="en-US" sz="1200" dirty="0">
                <a:solidFill>
                  <a:srgbClr val="D4D4D4"/>
                </a:solidFill>
                <a:hlinkClick r:id="rId3"/>
              </a:rPr>
              <a:t>https://github.com/KernelGamut32/capital_group_edge_la_public/tree/main/labs/week02/k8s-pvs-and-pvcs</a:t>
            </a:r>
            <a:r>
              <a:rPr lang="en-US" sz="1200" dirty="0">
                <a:solidFill>
                  <a:srgbClr val="D4D4D4"/>
                </a:solidFill>
              </a:rPr>
              <a:t>.</a:t>
            </a:r>
          </a:p>
        </p:txBody>
      </p:sp>
    </p:spTree>
    <p:extLst>
      <p:ext uri="{BB962C8B-B14F-4D97-AF65-F5344CB8AC3E}">
        <p14:creationId xmlns:p14="http://schemas.microsoft.com/office/powerpoint/2010/main" val="2457895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Modules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https://github.com/KernelGamut32/intermediate-python/blob/main/07%20Modules.ipynb</a:t>
            </a:r>
            <a:endParaRPr lang="en-US" dirty="0"/>
          </a:p>
        </p:txBody>
      </p:sp>
    </p:spTree>
    <p:extLst>
      <p:ext uri="{BB962C8B-B14F-4D97-AF65-F5344CB8AC3E}">
        <p14:creationId xmlns:p14="http://schemas.microsoft.com/office/powerpoint/2010/main" val="4281748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CD95-76F0-A68B-2C28-EDC99EFD81F3}"/>
              </a:ext>
            </a:extLst>
          </p:cNvPr>
          <p:cNvSpPr>
            <a:spLocks noGrp="1"/>
          </p:cNvSpPr>
          <p:nvPr>
            <p:ph type="title"/>
          </p:nvPr>
        </p:nvSpPr>
        <p:spPr/>
        <p:txBody>
          <a:bodyPr/>
          <a:lstStyle/>
          <a:p>
            <a:r>
              <a:rPr lang="en-US" dirty="0"/>
              <a:t>Filler</a:t>
            </a:r>
          </a:p>
        </p:txBody>
      </p:sp>
      <p:sp>
        <p:nvSpPr>
          <p:cNvPr id="3" name="Subtitle 2">
            <a:extLst>
              <a:ext uri="{FF2B5EF4-FFF2-40B4-BE49-F238E27FC236}">
                <a16:creationId xmlns:a16="http://schemas.microsoft.com/office/drawing/2014/main" id="{2FCC494D-3E5C-FF22-EF6C-626D33FDD80F}"/>
              </a:ext>
            </a:extLst>
          </p:cNvPr>
          <p:cNvSpPr>
            <a:spLocks noGrp="1"/>
          </p:cNvSpPr>
          <p:nvPr>
            <p:ph type="subTitle" idx="1"/>
          </p:nvPr>
        </p:nvSpPr>
        <p:spPr/>
        <p:txBody>
          <a:bodyPr/>
          <a:lstStyle/>
          <a:p>
            <a:r>
              <a:rPr lang="en-US" dirty="0"/>
              <a:t>If time still left, consider doing the following to wrap up:</a:t>
            </a:r>
          </a:p>
          <a:p>
            <a:endParaRPr lang="en-US" dirty="0"/>
          </a:p>
          <a:p>
            <a:pPr marL="514350" indent="-285750">
              <a:buClrTx/>
              <a:buSzPct val="100000"/>
              <a:buFont typeface="Arial" panose="020B0604020202020204" pitchFamily="34" charset="0"/>
              <a:buChar char="●"/>
            </a:pPr>
            <a:r>
              <a:rPr lang="en-US" dirty="0"/>
              <a:t>Have the associates discuss in groups: (PREFERRED OPTION)</a:t>
            </a:r>
          </a:p>
          <a:p>
            <a:pPr marL="971550" lvl="1" indent="-285750">
              <a:buClrTx/>
              <a:buSzPct val="100000"/>
              <a:buFont typeface="Arial" panose="020B0604020202020204" pitchFamily="34" charset="0"/>
              <a:buChar char="•"/>
            </a:pPr>
            <a:r>
              <a:rPr lang="en-US" sz="1300" dirty="0">
                <a:solidFill>
                  <a:schemeClr val="tx1"/>
                </a:solidFill>
              </a:rPr>
              <a:t>Key learnings coming out of the week</a:t>
            </a:r>
          </a:p>
          <a:p>
            <a:pPr marL="971550" lvl="1" indent="-285750">
              <a:buClrTx/>
              <a:buSzPct val="100000"/>
              <a:buFont typeface="Arial" panose="020B0604020202020204" pitchFamily="34" charset="0"/>
              <a:buChar char="•"/>
            </a:pPr>
            <a:r>
              <a:rPr lang="en-US" sz="1300" dirty="0">
                <a:solidFill>
                  <a:schemeClr val="tx1"/>
                </a:solidFill>
              </a:rPr>
              <a:t>Identify 3 – 5 ways that you could potentially apply the material you’ve been learning about this week in your teams and/or in your day-to-day</a:t>
            </a:r>
          </a:p>
          <a:p>
            <a:pPr marL="685800" lvl="1" indent="0">
              <a:buClrTx/>
              <a:buSzPct val="100000"/>
            </a:pPr>
            <a:endParaRPr lang="en-US" dirty="0">
              <a:solidFill>
                <a:schemeClr val="tx1"/>
              </a:solidFill>
            </a:endParaRPr>
          </a:p>
        </p:txBody>
      </p:sp>
      <p:sp>
        <p:nvSpPr>
          <p:cNvPr id="4" name="Slide Number Placeholder 3">
            <a:extLst>
              <a:ext uri="{FF2B5EF4-FFF2-40B4-BE49-F238E27FC236}">
                <a16:creationId xmlns:a16="http://schemas.microsoft.com/office/drawing/2014/main" id="{F33C5200-DBCC-91D7-852D-1563B3429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160</a:t>
            </a:fld>
            <a:endParaRPr lang="en-US"/>
          </a:p>
        </p:txBody>
      </p:sp>
    </p:spTree>
    <p:extLst>
      <p:ext uri="{BB962C8B-B14F-4D97-AF65-F5344CB8AC3E}">
        <p14:creationId xmlns:p14="http://schemas.microsoft.com/office/powerpoint/2010/main" val="6861305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Object-Oriented Programming</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https://github.com/KernelGamut32/intermediate-python/blob/main/08%20Object-Oriented%20Programming.ipynb</a:t>
            </a:r>
            <a:endParaRPr lang="en-US" dirty="0"/>
          </a:p>
        </p:txBody>
      </p:sp>
    </p:spTree>
    <p:extLst>
      <p:ext uri="{BB962C8B-B14F-4D97-AF65-F5344CB8AC3E}">
        <p14:creationId xmlns:p14="http://schemas.microsoft.com/office/powerpoint/2010/main" val="278453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dirty="0"/>
              <a:t>Unit Testing/Debugging in Python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9315-0BE3-1EEB-2608-A632E603FC5F}"/>
              </a:ext>
            </a:extLst>
          </p:cNvPr>
          <p:cNvSpPr>
            <a:spLocks noGrp="1"/>
          </p:cNvSpPr>
          <p:nvPr>
            <p:ph type="title"/>
          </p:nvPr>
        </p:nvSpPr>
        <p:spPr/>
        <p:txBody>
          <a:bodyPr/>
          <a:lstStyle/>
          <a:p>
            <a:r>
              <a:rPr lang="en-US" dirty="0"/>
              <a:t>Common Components of a Unit Testing Framework</a:t>
            </a:r>
          </a:p>
        </p:txBody>
      </p:sp>
      <p:pic>
        <p:nvPicPr>
          <p:cNvPr id="6" name="Graphic 5" descr="Classroom with solid fill">
            <a:extLst>
              <a:ext uri="{FF2B5EF4-FFF2-40B4-BE49-F238E27FC236}">
                <a16:creationId xmlns:a16="http://schemas.microsoft.com/office/drawing/2014/main" id="{CB699366-90CC-5370-F4DA-DA6755E6F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7482" y="1406338"/>
            <a:ext cx="457200" cy="457200"/>
          </a:xfrm>
          <a:prstGeom prst="rect">
            <a:avLst/>
          </a:prstGeom>
        </p:spPr>
      </p:pic>
      <p:sp>
        <p:nvSpPr>
          <p:cNvPr id="7" name="TextBox 6">
            <a:extLst>
              <a:ext uri="{FF2B5EF4-FFF2-40B4-BE49-F238E27FC236}">
                <a16:creationId xmlns:a16="http://schemas.microsoft.com/office/drawing/2014/main" id="{10548858-CAD7-0162-541C-80F269A36BE6}"/>
              </a:ext>
            </a:extLst>
          </p:cNvPr>
          <p:cNvSpPr txBox="1"/>
          <p:nvPr/>
        </p:nvSpPr>
        <p:spPr>
          <a:xfrm>
            <a:off x="1873624" y="1479175"/>
            <a:ext cx="6122894" cy="307777"/>
          </a:xfrm>
          <a:prstGeom prst="rect">
            <a:avLst/>
          </a:prstGeom>
          <a:noFill/>
        </p:spPr>
        <p:txBody>
          <a:bodyPr wrap="square" rtlCol="0">
            <a:spAutoFit/>
          </a:bodyPr>
          <a:lstStyle/>
          <a:p>
            <a:r>
              <a:rPr lang="en-US" dirty="0"/>
              <a:t>Base class defined in the framework from which test classes derive</a:t>
            </a:r>
          </a:p>
        </p:txBody>
      </p:sp>
      <p:pic>
        <p:nvPicPr>
          <p:cNvPr id="9" name="Graphic 8" descr="Sink with solid fill">
            <a:extLst>
              <a:ext uri="{FF2B5EF4-FFF2-40B4-BE49-F238E27FC236}">
                <a16:creationId xmlns:a16="http://schemas.microsoft.com/office/drawing/2014/main" id="{91B7CC95-A7FF-30C0-627B-F3C3929307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7482" y="2012901"/>
            <a:ext cx="457200" cy="457200"/>
          </a:xfrm>
          <a:prstGeom prst="rect">
            <a:avLst/>
          </a:prstGeom>
        </p:spPr>
      </p:pic>
      <p:sp>
        <p:nvSpPr>
          <p:cNvPr id="10" name="TextBox 9">
            <a:extLst>
              <a:ext uri="{FF2B5EF4-FFF2-40B4-BE49-F238E27FC236}">
                <a16:creationId xmlns:a16="http://schemas.microsoft.com/office/drawing/2014/main" id="{7A3CB991-EFCF-F86D-643D-D886A82882E1}"/>
              </a:ext>
            </a:extLst>
          </p:cNvPr>
          <p:cNvSpPr txBox="1"/>
          <p:nvPr/>
        </p:nvSpPr>
        <p:spPr>
          <a:xfrm>
            <a:off x="1873624" y="2083863"/>
            <a:ext cx="6122894" cy="307777"/>
          </a:xfrm>
          <a:prstGeom prst="rect">
            <a:avLst/>
          </a:prstGeom>
          <a:noFill/>
        </p:spPr>
        <p:txBody>
          <a:bodyPr wrap="square" rtlCol="0">
            <a:spAutoFit/>
          </a:bodyPr>
          <a:lstStyle/>
          <a:p>
            <a:r>
              <a:rPr lang="en-US" dirty="0"/>
              <a:t>Fixtures that run before and after blocks of test code</a:t>
            </a:r>
          </a:p>
        </p:txBody>
      </p:sp>
      <p:pic>
        <p:nvPicPr>
          <p:cNvPr id="13" name="Graphic 12" descr="Checkmark with solid fill">
            <a:extLst>
              <a:ext uri="{FF2B5EF4-FFF2-40B4-BE49-F238E27FC236}">
                <a16:creationId xmlns:a16="http://schemas.microsoft.com/office/drawing/2014/main" id="{8804809B-9E38-21B5-51F9-8C46C9920F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7482" y="2617528"/>
            <a:ext cx="457200" cy="457200"/>
          </a:xfrm>
          <a:prstGeom prst="rect">
            <a:avLst/>
          </a:prstGeom>
        </p:spPr>
      </p:pic>
      <p:sp>
        <p:nvSpPr>
          <p:cNvPr id="14" name="TextBox 13">
            <a:extLst>
              <a:ext uri="{FF2B5EF4-FFF2-40B4-BE49-F238E27FC236}">
                <a16:creationId xmlns:a16="http://schemas.microsoft.com/office/drawing/2014/main" id="{7006CE9B-F441-67F9-416F-8CF7857DE7EE}"/>
              </a:ext>
            </a:extLst>
          </p:cNvPr>
          <p:cNvSpPr txBox="1"/>
          <p:nvPr/>
        </p:nvSpPr>
        <p:spPr>
          <a:xfrm>
            <a:off x="1873624" y="2688551"/>
            <a:ext cx="6122894" cy="307777"/>
          </a:xfrm>
          <a:prstGeom prst="rect">
            <a:avLst/>
          </a:prstGeom>
          <a:noFill/>
        </p:spPr>
        <p:txBody>
          <a:bodyPr wrap="square" rtlCol="0">
            <a:spAutoFit/>
          </a:bodyPr>
          <a:lstStyle/>
          <a:p>
            <a:r>
              <a:rPr lang="en-US" dirty="0"/>
              <a:t>Assertions – the automated evaluation executed against our code to verify</a:t>
            </a:r>
          </a:p>
        </p:txBody>
      </p:sp>
      <p:pic>
        <p:nvPicPr>
          <p:cNvPr id="18" name="Graphic 17" descr="Work from home desk with solid fill">
            <a:extLst>
              <a:ext uri="{FF2B5EF4-FFF2-40B4-BE49-F238E27FC236}">
                <a16:creationId xmlns:a16="http://schemas.microsoft.com/office/drawing/2014/main" id="{99F6B7B9-EE65-1D17-27E5-4A7C36BAF9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482" y="3222155"/>
            <a:ext cx="457200" cy="457200"/>
          </a:xfrm>
          <a:prstGeom prst="rect">
            <a:avLst/>
          </a:prstGeom>
        </p:spPr>
      </p:pic>
      <p:sp>
        <p:nvSpPr>
          <p:cNvPr id="19" name="TextBox 18">
            <a:extLst>
              <a:ext uri="{FF2B5EF4-FFF2-40B4-BE49-F238E27FC236}">
                <a16:creationId xmlns:a16="http://schemas.microsoft.com/office/drawing/2014/main" id="{7D07E72C-182B-BEB7-EDF9-6DB2275FEAA9}"/>
              </a:ext>
            </a:extLst>
          </p:cNvPr>
          <p:cNvSpPr txBox="1"/>
          <p:nvPr/>
        </p:nvSpPr>
        <p:spPr>
          <a:xfrm>
            <a:off x="1873624" y="3296866"/>
            <a:ext cx="6122894" cy="307777"/>
          </a:xfrm>
          <a:prstGeom prst="rect">
            <a:avLst/>
          </a:prstGeom>
          <a:noFill/>
        </p:spPr>
        <p:txBody>
          <a:bodyPr wrap="square" rtlCol="0">
            <a:spAutoFit/>
          </a:bodyPr>
          <a:lstStyle/>
          <a:p>
            <a:r>
              <a:rPr lang="en-US" dirty="0"/>
              <a:t>Test suite that collects a group of related tests to be executed together</a:t>
            </a:r>
          </a:p>
        </p:txBody>
      </p:sp>
      <p:pic>
        <p:nvPicPr>
          <p:cNvPr id="21" name="Graphic 20" descr="Run with solid fill">
            <a:extLst>
              <a:ext uri="{FF2B5EF4-FFF2-40B4-BE49-F238E27FC236}">
                <a16:creationId xmlns:a16="http://schemas.microsoft.com/office/drawing/2014/main" id="{63745F34-5F95-E5A0-5A5F-53188E5B87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7482" y="3826782"/>
            <a:ext cx="457200" cy="457200"/>
          </a:xfrm>
          <a:prstGeom prst="rect">
            <a:avLst/>
          </a:prstGeom>
        </p:spPr>
      </p:pic>
      <p:sp>
        <p:nvSpPr>
          <p:cNvPr id="22" name="TextBox 21">
            <a:extLst>
              <a:ext uri="{FF2B5EF4-FFF2-40B4-BE49-F238E27FC236}">
                <a16:creationId xmlns:a16="http://schemas.microsoft.com/office/drawing/2014/main" id="{79184864-E986-7463-924C-BFE0DA41AB0F}"/>
              </a:ext>
            </a:extLst>
          </p:cNvPr>
          <p:cNvSpPr txBox="1"/>
          <p:nvPr/>
        </p:nvSpPr>
        <p:spPr>
          <a:xfrm>
            <a:off x="1873624" y="3901493"/>
            <a:ext cx="6122894" cy="307777"/>
          </a:xfrm>
          <a:prstGeom prst="rect">
            <a:avLst/>
          </a:prstGeom>
          <a:noFill/>
        </p:spPr>
        <p:txBody>
          <a:bodyPr wrap="square" rtlCol="0">
            <a:spAutoFit/>
          </a:bodyPr>
          <a:lstStyle/>
          <a:p>
            <a:r>
              <a:rPr lang="en-US" dirty="0"/>
              <a:t>Runner built-in to the framework that executes the tests</a:t>
            </a:r>
          </a:p>
        </p:txBody>
      </p:sp>
      <p:pic>
        <p:nvPicPr>
          <p:cNvPr id="24" name="Graphic 23" descr="Document with solid fill">
            <a:extLst>
              <a:ext uri="{FF2B5EF4-FFF2-40B4-BE49-F238E27FC236}">
                <a16:creationId xmlns:a16="http://schemas.microsoft.com/office/drawing/2014/main" id="{90BAAF9E-D511-E3F7-85CC-2413B9B9C7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7482" y="4429225"/>
            <a:ext cx="457200" cy="457200"/>
          </a:xfrm>
          <a:prstGeom prst="rect">
            <a:avLst/>
          </a:prstGeom>
        </p:spPr>
      </p:pic>
      <p:sp>
        <p:nvSpPr>
          <p:cNvPr id="25" name="TextBox 24">
            <a:extLst>
              <a:ext uri="{FF2B5EF4-FFF2-40B4-BE49-F238E27FC236}">
                <a16:creationId xmlns:a16="http://schemas.microsoft.com/office/drawing/2014/main" id="{880DCD63-B697-B32B-DC9D-7890EC7B3C7E}"/>
              </a:ext>
            </a:extLst>
          </p:cNvPr>
          <p:cNvSpPr txBox="1"/>
          <p:nvPr/>
        </p:nvSpPr>
        <p:spPr>
          <a:xfrm>
            <a:off x="1873624" y="4503936"/>
            <a:ext cx="6122894" cy="307777"/>
          </a:xfrm>
          <a:prstGeom prst="rect">
            <a:avLst/>
          </a:prstGeom>
          <a:noFill/>
        </p:spPr>
        <p:txBody>
          <a:bodyPr wrap="square" rtlCol="0">
            <a:spAutoFit/>
          </a:bodyPr>
          <a:lstStyle/>
          <a:p>
            <a:r>
              <a:rPr lang="en-US" dirty="0"/>
              <a:t>Reporting mechanism that can provide results in different formats</a:t>
            </a:r>
          </a:p>
        </p:txBody>
      </p:sp>
    </p:spTree>
    <p:extLst>
      <p:ext uri="{BB962C8B-B14F-4D97-AF65-F5344CB8AC3E}">
        <p14:creationId xmlns:p14="http://schemas.microsoft.com/office/powerpoint/2010/main" val="241295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p:bldP spid="19" grpId="0"/>
      <p:bldP spid="22"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Being able to effectively apply your software development methodology in practice can be the difference between success and failure</a:t>
            </a:r>
            <a:endParaRPr dirty="0"/>
          </a:p>
          <a:p>
            <a:pPr marL="457200" marR="0" lvl="2" indent="-323850" algn="l" rtl="0">
              <a:lnSpc>
                <a:spcPct val="150000"/>
              </a:lnSpc>
              <a:spcBef>
                <a:spcPts val="100"/>
              </a:spcBef>
              <a:spcAft>
                <a:spcPts val="0"/>
              </a:spcAft>
              <a:buClr>
                <a:srgbClr val="404040"/>
              </a:buClr>
              <a:buSzPts val="1500"/>
              <a:buFont typeface="Arial"/>
              <a:buChar char="●"/>
            </a:pPr>
            <a:r>
              <a:rPr lang="en-US" sz="1400" b="0" i="0" u="none" strike="noStrike" cap="none" dirty="0">
                <a:solidFill>
                  <a:srgbClr val="404040"/>
                </a:solidFill>
                <a:latin typeface="Arial"/>
                <a:ea typeface="Arial"/>
                <a:cs typeface="Arial"/>
                <a:sym typeface="Arial"/>
              </a:rPr>
              <a:t>Making judicious use </a:t>
            </a:r>
            <a:r>
              <a:rPr lang="en-US" dirty="0">
                <a:solidFill>
                  <a:srgbClr val="404040"/>
                </a:solidFill>
              </a:rPr>
              <a:t>of </a:t>
            </a:r>
            <a:r>
              <a:rPr lang="en-US" sz="1400" b="0" i="0" u="none" strike="noStrike" cap="none" dirty="0">
                <a:solidFill>
                  <a:srgbClr val="404040"/>
                </a:solidFill>
                <a:latin typeface="Arial"/>
                <a:ea typeface="Arial"/>
                <a:cs typeface="Arial"/>
                <a:sym typeface="Arial"/>
              </a:rPr>
              <a:t>automated unit tests helps you practice “shift left” and high quality</a:t>
            </a:r>
            <a:endParaRPr dirty="0"/>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dirty="0">
                <a:solidFill>
                  <a:srgbClr val="404040"/>
                </a:solidFill>
                <a:latin typeface="Arial"/>
                <a:ea typeface="Arial"/>
                <a:cs typeface="Arial"/>
                <a:sym typeface="Arial"/>
              </a:rPr>
              <a:t>Knowing how to troubleshoot issues with code as you develop helps you complete tasks and find and fix bugs</a:t>
            </a: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dirty="0">
                <a:solidFill>
                  <a:srgbClr val="404040"/>
                </a:solidFill>
                <a:latin typeface="Arial"/>
                <a:ea typeface="Arial"/>
                <a:cs typeface="Arial"/>
                <a:sym typeface="Arial"/>
              </a:rPr>
              <a:t>Understanding key deployment technologies like Docker and Kubernetes helps you deliver software faster</a:t>
            </a:r>
            <a:endParaRPr dirty="0"/>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dirty="0">
                <a:solidFill>
                  <a:srgbClr val="404040"/>
                </a:solidFill>
                <a:latin typeface="Arial"/>
                <a:ea typeface="Arial"/>
                <a:cs typeface="Arial"/>
                <a:sym typeface="Arial"/>
              </a:rPr>
              <a:t>Understanding principles of good code review helps you contribute to overall team success</a:t>
            </a: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6EB7-5FA1-C569-C4A9-1F3B63B73001}"/>
              </a:ext>
            </a:extLst>
          </p:cNvPr>
          <p:cNvSpPr>
            <a:spLocks noGrp="1"/>
          </p:cNvSpPr>
          <p:nvPr>
            <p:ph type="title"/>
          </p:nvPr>
        </p:nvSpPr>
        <p:spPr/>
        <p:txBody>
          <a:bodyPr/>
          <a:lstStyle/>
          <a:p>
            <a:r>
              <a:rPr lang="en-US" dirty="0"/>
              <a:t>Arrange, Act, Assert (AAA)</a:t>
            </a:r>
          </a:p>
        </p:txBody>
      </p:sp>
      <p:sp>
        <p:nvSpPr>
          <p:cNvPr id="4" name="Slide Number Placeholder 3">
            <a:extLst>
              <a:ext uri="{FF2B5EF4-FFF2-40B4-BE49-F238E27FC236}">
                <a16:creationId xmlns:a16="http://schemas.microsoft.com/office/drawing/2014/main" id="{12AAB6FA-7867-41E4-8435-DF507500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TextBox 4">
            <a:extLst>
              <a:ext uri="{FF2B5EF4-FFF2-40B4-BE49-F238E27FC236}">
                <a16:creationId xmlns:a16="http://schemas.microsoft.com/office/drawing/2014/main" id="{EC57EAA6-96BE-1A9B-C135-69CEE1A642CF}"/>
              </a:ext>
            </a:extLst>
          </p:cNvPr>
          <p:cNvSpPr txBox="1"/>
          <p:nvPr/>
        </p:nvSpPr>
        <p:spPr>
          <a:xfrm>
            <a:off x="1129553" y="2104283"/>
            <a:ext cx="6884894" cy="646331"/>
          </a:xfrm>
          <a:prstGeom prst="rect">
            <a:avLst/>
          </a:prstGeom>
          <a:noFill/>
        </p:spPr>
        <p:txBody>
          <a:bodyPr wrap="square" rtlCol="0">
            <a:spAutoFit/>
          </a:bodyPr>
          <a:lstStyle/>
          <a:p>
            <a:pPr algn="ctr"/>
            <a:r>
              <a:rPr lang="en-US" sz="1800" dirty="0"/>
              <a:t>Pattern used in unit testing to help us organize our tests, improve readability, and ensure good practice when building tests.</a:t>
            </a:r>
          </a:p>
        </p:txBody>
      </p:sp>
    </p:spTree>
    <p:extLst>
      <p:ext uri="{BB962C8B-B14F-4D97-AF65-F5344CB8AC3E}">
        <p14:creationId xmlns:p14="http://schemas.microsoft.com/office/powerpoint/2010/main" val="207404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6EB7-5FA1-C569-C4A9-1F3B63B73001}"/>
              </a:ext>
            </a:extLst>
          </p:cNvPr>
          <p:cNvSpPr>
            <a:spLocks noGrp="1"/>
          </p:cNvSpPr>
          <p:nvPr>
            <p:ph type="title"/>
          </p:nvPr>
        </p:nvSpPr>
        <p:spPr/>
        <p:txBody>
          <a:bodyPr/>
          <a:lstStyle/>
          <a:p>
            <a:r>
              <a:rPr lang="en-US" dirty="0"/>
              <a:t>Arrange</a:t>
            </a:r>
          </a:p>
        </p:txBody>
      </p:sp>
      <p:sp>
        <p:nvSpPr>
          <p:cNvPr id="4" name="Slide Number Placeholder 3">
            <a:extLst>
              <a:ext uri="{FF2B5EF4-FFF2-40B4-BE49-F238E27FC236}">
                <a16:creationId xmlns:a16="http://schemas.microsoft.com/office/drawing/2014/main" id="{12AAB6FA-7867-41E4-8435-DF507500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6" name="Picture 5" descr="Aerial view of two rows of cars in parking-lot">
            <a:extLst>
              <a:ext uri="{FF2B5EF4-FFF2-40B4-BE49-F238E27FC236}">
                <a16:creationId xmlns:a16="http://schemas.microsoft.com/office/drawing/2014/main" id="{CA1023D8-704A-B71D-17A6-AAA97D46E429}"/>
              </a:ext>
            </a:extLst>
          </p:cNvPr>
          <p:cNvPicPr>
            <a:picLocks noChangeAspect="1"/>
          </p:cNvPicPr>
          <p:nvPr/>
        </p:nvPicPr>
        <p:blipFill>
          <a:blip r:embed="rId2"/>
          <a:stretch>
            <a:fillRect/>
          </a:stretch>
        </p:blipFill>
        <p:spPr>
          <a:xfrm>
            <a:off x="5567213" y="397968"/>
            <a:ext cx="3263921" cy="2173782"/>
          </a:xfrm>
          <a:prstGeom prst="rect">
            <a:avLst/>
          </a:prstGeom>
        </p:spPr>
      </p:pic>
      <p:sp>
        <p:nvSpPr>
          <p:cNvPr id="9" name="TextBox 8">
            <a:extLst>
              <a:ext uri="{FF2B5EF4-FFF2-40B4-BE49-F238E27FC236}">
                <a16:creationId xmlns:a16="http://schemas.microsoft.com/office/drawing/2014/main" id="{43B7D94D-9822-DA82-F945-622448A3C870}"/>
              </a:ext>
            </a:extLst>
          </p:cNvPr>
          <p:cNvSpPr txBox="1"/>
          <p:nvPr/>
        </p:nvSpPr>
        <p:spPr>
          <a:xfrm>
            <a:off x="613700" y="1801906"/>
            <a:ext cx="4245171" cy="1600438"/>
          </a:xfrm>
          <a:prstGeom prst="rect">
            <a:avLst/>
          </a:prstGeom>
          <a:noFill/>
        </p:spPr>
        <p:txBody>
          <a:bodyPr wrap="square" rtlCol="0">
            <a:spAutoFit/>
          </a:bodyPr>
          <a:lstStyle/>
          <a:p>
            <a:pPr marL="285750" indent="-285750">
              <a:buFont typeface="Arial" panose="020B0604020202020204" pitchFamily="34" charset="0"/>
              <a:buChar char="●"/>
            </a:pPr>
            <a:r>
              <a:rPr lang="en-US" dirty="0"/>
              <a:t>Execute any required set up in preparation for running one or more tests</a:t>
            </a:r>
          </a:p>
          <a:p>
            <a:pPr marL="285750" indent="-285750">
              <a:buFont typeface="Arial" panose="020B0604020202020204" pitchFamily="34" charset="0"/>
              <a:buChar char="●"/>
            </a:pPr>
            <a:r>
              <a:rPr lang="en-US" dirty="0"/>
              <a:t>Can include creation of objects that will be needed during test execution</a:t>
            </a:r>
          </a:p>
          <a:p>
            <a:pPr marL="285750" indent="-285750">
              <a:buFont typeface="Arial" panose="020B0604020202020204" pitchFamily="34" charset="0"/>
              <a:buChar char="●"/>
            </a:pPr>
            <a:r>
              <a:rPr lang="en-US" dirty="0"/>
              <a:t>Might also include set up of mocks (to ensure test isolation) or creation of test data (if directly testing data access methods)</a:t>
            </a:r>
          </a:p>
        </p:txBody>
      </p:sp>
    </p:spTree>
    <p:extLst>
      <p:ext uri="{BB962C8B-B14F-4D97-AF65-F5344CB8AC3E}">
        <p14:creationId xmlns:p14="http://schemas.microsoft.com/office/powerpoint/2010/main" val="2508796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6EB7-5FA1-C569-C4A9-1F3B63B73001}"/>
              </a:ext>
            </a:extLst>
          </p:cNvPr>
          <p:cNvSpPr>
            <a:spLocks noGrp="1"/>
          </p:cNvSpPr>
          <p:nvPr>
            <p:ph type="title"/>
          </p:nvPr>
        </p:nvSpPr>
        <p:spPr/>
        <p:txBody>
          <a:bodyPr/>
          <a:lstStyle/>
          <a:p>
            <a:r>
              <a:rPr lang="en-US" dirty="0"/>
              <a:t>Act</a:t>
            </a:r>
          </a:p>
        </p:txBody>
      </p:sp>
      <p:sp>
        <p:nvSpPr>
          <p:cNvPr id="4" name="Slide Number Placeholder 3">
            <a:extLst>
              <a:ext uri="{FF2B5EF4-FFF2-40B4-BE49-F238E27FC236}">
                <a16:creationId xmlns:a16="http://schemas.microsoft.com/office/drawing/2014/main" id="{12AAB6FA-7867-41E4-8435-DF507500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9" name="TextBox 8">
            <a:extLst>
              <a:ext uri="{FF2B5EF4-FFF2-40B4-BE49-F238E27FC236}">
                <a16:creationId xmlns:a16="http://schemas.microsoft.com/office/drawing/2014/main" id="{43B7D94D-9822-DA82-F945-622448A3C870}"/>
              </a:ext>
            </a:extLst>
          </p:cNvPr>
          <p:cNvSpPr txBox="1"/>
          <p:nvPr/>
        </p:nvSpPr>
        <p:spPr>
          <a:xfrm>
            <a:off x="613700" y="1801906"/>
            <a:ext cx="4245171" cy="1815882"/>
          </a:xfrm>
          <a:prstGeom prst="rect">
            <a:avLst/>
          </a:prstGeom>
          <a:noFill/>
        </p:spPr>
        <p:txBody>
          <a:bodyPr wrap="square" rtlCol="0">
            <a:spAutoFit/>
          </a:bodyPr>
          <a:lstStyle/>
          <a:p>
            <a:pPr marL="285750" indent="-285750">
              <a:buFont typeface="Arial" panose="020B0604020202020204" pitchFamily="34" charset="0"/>
              <a:buChar char="●"/>
            </a:pPr>
            <a:r>
              <a:rPr lang="en-US" dirty="0"/>
              <a:t>Exercising the code under test</a:t>
            </a:r>
          </a:p>
          <a:p>
            <a:pPr marL="285750" indent="-285750">
              <a:buFont typeface="Arial" panose="020B0604020202020204" pitchFamily="34" charset="0"/>
              <a:buChar char="●"/>
            </a:pPr>
            <a:r>
              <a:rPr lang="en-US" dirty="0"/>
              <a:t>Executing any methods or actions on the class structures you want to verify</a:t>
            </a:r>
          </a:p>
          <a:p>
            <a:pPr marL="285750" indent="-285750">
              <a:buFont typeface="Arial" panose="020B0604020202020204" pitchFamily="34" charset="0"/>
              <a:buChar char="●"/>
            </a:pPr>
            <a:r>
              <a:rPr lang="en-US" dirty="0"/>
              <a:t>Representative of how code might be called in production</a:t>
            </a:r>
          </a:p>
          <a:p>
            <a:pPr marL="285750" indent="-285750">
              <a:buFont typeface="Arial" panose="020B0604020202020204" pitchFamily="34" charset="0"/>
              <a:buChar char="●"/>
            </a:pPr>
            <a:r>
              <a:rPr lang="en-US" dirty="0"/>
              <a:t>Should not include an extensive amount of code – otherwise, could be a “smell” that you’re testing too much in a given test case</a:t>
            </a:r>
          </a:p>
        </p:txBody>
      </p:sp>
      <p:pic>
        <p:nvPicPr>
          <p:cNvPr id="5" name="Picture 4" descr="Black and white film board">
            <a:extLst>
              <a:ext uri="{FF2B5EF4-FFF2-40B4-BE49-F238E27FC236}">
                <a16:creationId xmlns:a16="http://schemas.microsoft.com/office/drawing/2014/main" id="{B405C355-25F4-43AD-92D9-999C356FAE05}"/>
              </a:ext>
            </a:extLst>
          </p:cNvPr>
          <p:cNvPicPr>
            <a:picLocks noChangeAspect="1"/>
          </p:cNvPicPr>
          <p:nvPr/>
        </p:nvPicPr>
        <p:blipFill>
          <a:blip r:embed="rId2"/>
          <a:stretch>
            <a:fillRect/>
          </a:stretch>
        </p:blipFill>
        <p:spPr>
          <a:xfrm>
            <a:off x="5568696" y="402336"/>
            <a:ext cx="3264712" cy="2176272"/>
          </a:xfrm>
          <a:prstGeom prst="rect">
            <a:avLst/>
          </a:prstGeom>
        </p:spPr>
      </p:pic>
    </p:spTree>
    <p:extLst>
      <p:ext uri="{BB962C8B-B14F-4D97-AF65-F5344CB8AC3E}">
        <p14:creationId xmlns:p14="http://schemas.microsoft.com/office/powerpoint/2010/main" val="1262529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6EB7-5FA1-C569-C4A9-1F3B63B73001}"/>
              </a:ext>
            </a:extLst>
          </p:cNvPr>
          <p:cNvSpPr>
            <a:spLocks noGrp="1"/>
          </p:cNvSpPr>
          <p:nvPr>
            <p:ph type="title"/>
          </p:nvPr>
        </p:nvSpPr>
        <p:spPr/>
        <p:txBody>
          <a:bodyPr/>
          <a:lstStyle/>
          <a:p>
            <a:r>
              <a:rPr lang="en-US" dirty="0"/>
              <a:t>Assert</a:t>
            </a:r>
          </a:p>
        </p:txBody>
      </p:sp>
      <p:sp>
        <p:nvSpPr>
          <p:cNvPr id="4" name="Slide Number Placeholder 3">
            <a:extLst>
              <a:ext uri="{FF2B5EF4-FFF2-40B4-BE49-F238E27FC236}">
                <a16:creationId xmlns:a16="http://schemas.microsoft.com/office/drawing/2014/main" id="{12AAB6FA-7867-41E4-8435-DF507500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9" name="TextBox 8">
            <a:extLst>
              <a:ext uri="{FF2B5EF4-FFF2-40B4-BE49-F238E27FC236}">
                <a16:creationId xmlns:a16="http://schemas.microsoft.com/office/drawing/2014/main" id="{43B7D94D-9822-DA82-F945-622448A3C870}"/>
              </a:ext>
            </a:extLst>
          </p:cNvPr>
          <p:cNvSpPr txBox="1"/>
          <p:nvPr/>
        </p:nvSpPr>
        <p:spPr>
          <a:xfrm>
            <a:off x="613700" y="1801906"/>
            <a:ext cx="4245171" cy="1600438"/>
          </a:xfrm>
          <a:prstGeom prst="rect">
            <a:avLst/>
          </a:prstGeom>
          <a:noFill/>
        </p:spPr>
        <p:txBody>
          <a:bodyPr wrap="square" rtlCol="0">
            <a:spAutoFit/>
          </a:bodyPr>
          <a:lstStyle/>
          <a:p>
            <a:pPr marL="285750" indent="-285750">
              <a:buFont typeface="Arial" panose="020B0604020202020204" pitchFamily="34" charset="0"/>
              <a:buChar char="●"/>
            </a:pPr>
            <a:r>
              <a:rPr lang="en-US" dirty="0"/>
              <a:t>Does the result match my expectation for how the code under test should function?</a:t>
            </a:r>
          </a:p>
          <a:p>
            <a:pPr marL="285750" indent="-285750">
              <a:buFont typeface="Arial" panose="020B0604020202020204" pitchFamily="34" charset="0"/>
              <a:buChar char="●"/>
            </a:pPr>
            <a:r>
              <a:rPr lang="en-US" dirty="0"/>
              <a:t>Determines pass/fail for the test</a:t>
            </a:r>
          </a:p>
          <a:p>
            <a:pPr marL="285750" indent="-285750">
              <a:buFont typeface="Arial" panose="020B0604020202020204" pitchFamily="34" charset="0"/>
              <a:buChar char="●"/>
            </a:pPr>
            <a:r>
              <a:rPr lang="en-US" dirty="0"/>
              <a:t>Often tests will have only a single assert</a:t>
            </a:r>
          </a:p>
          <a:p>
            <a:pPr marL="285750" indent="-285750">
              <a:buFont typeface="Arial" panose="020B0604020202020204" pitchFamily="34" charset="0"/>
              <a:buChar char="●"/>
            </a:pPr>
            <a:r>
              <a:rPr lang="en-US" dirty="0"/>
              <a:t>Can include multiple asserts, but the asserts should all relate cohesively to the same function/test case/object</a:t>
            </a:r>
          </a:p>
        </p:txBody>
      </p:sp>
      <p:pic>
        <p:nvPicPr>
          <p:cNvPr id="6" name="Picture 5" descr="A digital balance scale using circles">
            <a:extLst>
              <a:ext uri="{FF2B5EF4-FFF2-40B4-BE49-F238E27FC236}">
                <a16:creationId xmlns:a16="http://schemas.microsoft.com/office/drawing/2014/main" id="{4770CE26-2402-72DA-577E-064A07DB1EE2}"/>
              </a:ext>
            </a:extLst>
          </p:cNvPr>
          <p:cNvPicPr>
            <a:picLocks/>
          </p:cNvPicPr>
          <p:nvPr/>
        </p:nvPicPr>
        <p:blipFill>
          <a:blip r:embed="rId2"/>
          <a:stretch>
            <a:fillRect/>
          </a:stretch>
        </p:blipFill>
        <p:spPr>
          <a:xfrm>
            <a:off x="5568696" y="402336"/>
            <a:ext cx="3264408" cy="2176272"/>
          </a:xfrm>
          <a:prstGeom prst="rect">
            <a:avLst/>
          </a:prstGeom>
        </p:spPr>
      </p:pic>
    </p:spTree>
    <p:extLst>
      <p:ext uri="{BB962C8B-B14F-4D97-AF65-F5344CB8AC3E}">
        <p14:creationId xmlns:p14="http://schemas.microsoft.com/office/powerpoint/2010/main" val="1342465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177"/>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dirty="0"/>
              <a:t>Writing Unit Tests in unittest</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a:t>
            </a:r>
            <a:endParaRPr dirty="0"/>
          </a:p>
        </p:txBody>
      </p:sp>
      <p:sp>
        <p:nvSpPr>
          <p:cNvPr id="2219" name="Google Shape;2219;p17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Included in Python standard library</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Provides a framework for building and running unit tests against Python code (functions, classes, etc.)</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A Python file houses code that will be used to automate the testing</a:t>
            </a:r>
            <a:endParaRPr dirty="0"/>
          </a:p>
          <a:p>
            <a:pPr marL="914400" lvl="1" indent="-57150" algn="l" rtl="0">
              <a:lnSpc>
                <a:spcPct val="100000"/>
              </a:lnSpc>
              <a:spcBef>
                <a:spcPts val="0"/>
              </a:spcBef>
              <a:spcAft>
                <a:spcPts val="0"/>
              </a:spcAft>
              <a:buSzPts val="2700"/>
              <a:buFont typeface="Arial"/>
              <a:buNone/>
            </a:pPr>
            <a:endParaRPr sz="1800" dirty="0">
              <a:solidFill>
                <a:srgbClr val="202020"/>
              </a:solidFill>
            </a:endParaRPr>
          </a:p>
        </p:txBody>
      </p:sp>
      <p:sp>
        <p:nvSpPr>
          <p:cNvPr id="2220" name="Google Shape;2220;p1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a:t>
            </a:r>
            <a:endParaRPr dirty="0"/>
          </a:p>
        </p:txBody>
      </p:sp>
      <p:sp>
        <p:nvSpPr>
          <p:cNvPr id="2226" name="Google Shape;2226;p17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Test code imports unittest and module under test</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We write Python methods to exercise our business logic and verify expected outputs</a:t>
            </a:r>
            <a:endParaRPr dirty="0"/>
          </a:p>
          <a:p>
            <a:pPr marL="914400" lvl="1" indent="-57150" algn="l" rtl="0">
              <a:lnSpc>
                <a:spcPct val="100000"/>
              </a:lnSpc>
              <a:spcBef>
                <a:spcPts val="0"/>
              </a:spcBef>
              <a:spcAft>
                <a:spcPts val="0"/>
              </a:spcAft>
              <a:buSzPts val="2700"/>
              <a:buFont typeface="Arial"/>
              <a:buNone/>
            </a:pPr>
            <a:endParaRPr sz="1800" dirty="0">
              <a:solidFill>
                <a:srgbClr val="202020"/>
              </a:solidFill>
            </a:endParaRPr>
          </a:p>
        </p:txBody>
      </p:sp>
      <p:sp>
        <p:nvSpPr>
          <p:cNvPr id="2227" name="Google Shape;2227;p1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6C26-BED7-DA2F-728A-564B3CFE294A}"/>
              </a:ext>
            </a:extLst>
          </p:cNvPr>
          <p:cNvSpPr>
            <a:spLocks noGrp="1"/>
          </p:cNvSpPr>
          <p:nvPr>
            <p:ph type="title"/>
          </p:nvPr>
        </p:nvSpPr>
        <p:spPr/>
        <p:txBody>
          <a:bodyPr/>
          <a:lstStyle/>
          <a:p>
            <a:r>
              <a:rPr lang="en-US" dirty="0"/>
              <a:t>unittest Framework - Keys</a:t>
            </a:r>
          </a:p>
        </p:txBody>
      </p:sp>
      <p:sp>
        <p:nvSpPr>
          <p:cNvPr id="4" name="Slide Number Placeholder 3">
            <a:extLst>
              <a:ext uri="{FF2B5EF4-FFF2-40B4-BE49-F238E27FC236}">
                <a16:creationId xmlns:a16="http://schemas.microsoft.com/office/drawing/2014/main" id="{D36AE215-2EF8-1CAD-7D1E-1040D875EB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6" name="Graphic 5" descr="Old Key with solid fill">
            <a:extLst>
              <a:ext uri="{FF2B5EF4-FFF2-40B4-BE49-F238E27FC236}">
                <a16:creationId xmlns:a16="http://schemas.microsoft.com/office/drawing/2014/main" id="{198A138A-F7FA-3A18-982A-78AC7A5F3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99" y="1513915"/>
            <a:ext cx="457200" cy="457200"/>
          </a:xfrm>
          <a:prstGeom prst="rect">
            <a:avLst/>
          </a:prstGeom>
        </p:spPr>
      </p:pic>
      <p:sp>
        <p:nvSpPr>
          <p:cNvPr id="7" name="TextBox 6">
            <a:extLst>
              <a:ext uri="{FF2B5EF4-FFF2-40B4-BE49-F238E27FC236}">
                <a16:creationId xmlns:a16="http://schemas.microsoft.com/office/drawing/2014/main" id="{2659D372-6F08-33C4-F6CE-661A2DE4B305}"/>
              </a:ext>
            </a:extLst>
          </p:cNvPr>
          <p:cNvSpPr txBox="1"/>
          <p:nvPr/>
        </p:nvSpPr>
        <p:spPr>
          <a:xfrm>
            <a:off x="1201265" y="1588626"/>
            <a:ext cx="5199529" cy="307777"/>
          </a:xfrm>
          <a:prstGeom prst="rect">
            <a:avLst/>
          </a:prstGeom>
          <a:noFill/>
        </p:spPr>
        <p:txBody>
          <a:bodyPr wrap="square" rtlCol="0">
            <a:spAutoFit/>
          </a:bodyPr>
          <a:lstStyle/>
          <a:p>
            <a:r>
              <a:rPr lang="en-US" dirty="0"/>
              <a:t>Our test class derives from </a:t>
            </a:r>
            <a:r>
              <a:rPr lang="en-US" i="1" dirty="0" err="1"/>
              <a:t>unittest.TestCase</a:t>
            </a:r>
            <a:endParaRPr lang="en-US" i="1" dirty="0"/>
          </a:p>
        </p:txBody>
      </p:sp>
      <p:pic>
        <p:nvPicPr>
          <p:cNvPr id="8" name="Graphic 7" descr="Old Key with solid fill">
            <a:extLst>
              <a:ext uri="{FF2B5EF4-FFF2-40B4-BE49-F238E27FC236}">
                <a16:creationId xmlns:a16="http://schemas.microsoft.com/office/drawing/2014/main" id="{75E8BCE0-3A61-5D8A-4F4F-2C141A3B33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99" y="2189262"/>
            <a:ext cx="457200" cy="457200"/>
          </a:xfrm>
          <a:prstGeom prst="rect">
            <a:avLst/>
          </a:prstGeom>
        </p:spPr>
      </p:pic>
      <p:sp>
        <p:nvSpPr>
          <p:cNvPr id="9" name="TextBox 8">
            <a:extLst>
              <a:ext uri="{FF2B5EF4-FFF2-40B4-BE49-F238E27FC236}">
                <a16:creationId xmlns:a16="http://schemas.microsoft.com/office/drawing/2014/main" id="{CBBC2F82-1340-3952-B1E6-E465A876EA32}"/>
              </a:ext>
            </a:extLst>
          </p:cNvPr>
          <p:cNvSpPr txBox="1"/>
          <p:nvPr/>
        </p:nvSpPr>
        <p:spPr>
          <a:xfrm>
            <a:off x="1201265" y="2263973"/>
            <a:ext cx="5199529" cy="307777"/>
          </a:xfrm>
          <a:prstGeom prst="rect">
            <a:avLst/>
          </a:prstGeom>
          <a:noFill/>
        </p:spPr>
        <p:txBody>
          <a:bodyPr wrap="square" rtlCol="0">
            <a:spAutoFit/>
          </a:bodyPr>
          <a:lstStyle/>
          <a:p>
            <a:r>
              <a:rPr lang="en-US" dirty="0"/>
              <a:t>Several versions of “assert” method provide robust validation</a:t>
            </a:r>
            <a:endParaRPr lang="en-US" i="1" dirty="0"/>
          </a:p>
        </p:txBody>
      </p:sp>
      <p:pic>
        <p:nvPicPr>
          <p:cNvPr id="10" name="Graphic 9" descr="Old Key with solid fill">
            <a:extLst>
              <a:ext uri="{FF2B5EF4-FFF2-40B4-BE49-F238E27FC236}">
                <a16:creationId xmlns:a16="http://schemas.microsoft.com/office/drawing/2014/main" id="{851B553C-1E90-1A7A-DC80-65B641466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99" y="2864609"/>
            <a:ext cx="457200" cy="457200"/>
          </a:xfrm>
          <a:prstGeom prst="rect">
            <a:avLst/>
          </a:prstGeom>
        </p:spPr>
      </p:pic>
      <p:sp>
        <p:nvSpPr>
          <p:cNvPr id="12" name="TextBox 11">
            <a:extLst>
              <a:ext uri="{FF2B5EF4-FFF2-40B4-BE49-F238E27FC236}">
                <a16:creationId xmlns:a16="http://schemas.microsoft.com/office/drawing/2014/main" id="{61253880-1A84-FAC9-2460-A33C02296A9E}"/>
              </a:ext>
            </a:extLst>
          </p:cNvPr>
          <p:cNvSpPr txBox="1"/>
          <p:nvPr/>
        </p:nvSpPr>
        <p:spPr>
          <a:xfrm>
            <a:off x="1201265" y="2939320"/>
            <a:ext cx="7754471" cy="307777"/>
          </a:xfrm>
          <a:prstGeom prst="rect">
            <a:avLst/>
          </a:prstGeom>
          <a:noFill/>
        </p:spPr>
        <p:txBody>
          <a:bodyPr wrap="square" rtlCol="0">
            <a:spAutoFit/>
          </a:bodyPr>
          <a:lstStyle/>
          <a:p>
            <a:r>
              <a:rPr lang="en-US" dirty="0"/>
              <a:t>Usually, test code and code under test kept in separate files (and potentially in separate folders)</a:t>
            </a:r>
          </a:p>
        </p:txBody>
      </p:sp>
      <p:pic>
        <p:nvPicPr>
          <p:cNvPr id="13" name="Graphic 12" descr="Old Key with solid fill">
            <a:extLst>
              <a:ext uri="{FF2B5EF4-FFF2-40B4-BE49-F238E27FC236}">
                <a16:creationId xmlns:a16="http://schemas.microsoft.com/office/drawing/2014/main" id="{B088A228-47F3-0CCC-875C-44305DF22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99" y="3610400"/>
            <a:ext cx="457200" cy="457200"/>
          </a:xfrm>
          <a:prstGeom prst="rect">
            <a:avLst/>
          </a:prstGeom>
        </p:spPr>
      </p:pic>
      <p:sp>
        <p:nvSpPr>
          <p:cNvPr id="14" name="TextBox 13">
            <a:extLst>
              <a:ext uri="{FF2B5EF4-FFF2-40B4-BE49-F238E27FC236}">
                <a16:creationId xmlns:a16="http://schemas.microsoft.com/office/drawing/2014/main" id="{E541C65D-E583-C96C-C5D7-6C5B4B3C7605}"/>
              </a:ext>
            </a:extLst>
          </p:cNvPr>
          <p:cNvSpPr txBox="1"/>
          <p:nvPr/>
        </p:nvSpPr>
        <p:spPr>
          <a:xfrm>
            <a:off x="1201265" y="3685111"/>
            <a:ext cx="7754471" cy="307777"/>
          </a:xfrm>
          <a:prstGeom prst="rect">
            <a:avLst/>
          </a:prstGeom>
          <a:noFill/>
        </p:spPr>
        <p:txBody>
          <a:bodyPr wrap="square" rtlCol="0">
            <a:spAutoFit/>
          </a:bodyPr>
          <a:lstStyle/>
          <a:p>
            <a:r>
              <a:rPr lang="en-US" dirty="0"/>
              <a:t>Test fixtures promote reuse and help keep our code clean</a:t>
            </a:r>
          </a:p>
        </p:txBody>
      </p:sp>
      <p:pic>
        <p:nvPicPr>
          <p:cNvPr id="15" name="Graphic 14" descr="Old Key with solid fill">
            <a:extLst>
              <a:ext uri="{FF2B5EF4-FFF2-40B4-BE49-F238E27FC236}">
                <a16:creationId xmlns:a16="http://schemas.microsoft.com/office/drawing/2014/main" id="{6B21FA0A-57EB-E0D3-00C1-D889876B6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700" y="4364726"/>
            <a:ext cx="457200" cy="457200"/>
          </a:xfrm>
          <a:prstGeom prst="rect">
            <a:avLst/>
          </a:prstGeom>
        </p:spPr>
      </p:pic>
      <p:sp>
        <p:nvSpPr>
          <p:cNvPr id="16" name="TextBox 15">
            <a:extLst>
              <a:ext uri="{FF2B5EF4-FFF2-40B4-BE49-F238E27FC236}">
                <a16:creationId xmlns:a16="http://schemas.microsoft.com/office/drawing/2014/main" id="{BA9C81FE-E119-BB02-8876-1034935C2114}"/>
              </a:ext>
            </a:extLst>
          </p:cNvPr>
          <p:cNvSpPr txBox="1"/>
          <p:nvPr/>
        </p:nvSpPr>
        <p:spPr>
          <a:xfrm>
            <a:off x="1232266" y="4439437"/>
            <a:ext cx="7754471" cy="307777"/>
          </a:xfrm>
          <a:prstGeom prst="rect">
            <a:avLst/>
          </a:prstGeom>
          <a:noFill/>
        </p:spPr>
        <p:txBody>
          <a:bodyPr wrap="square" rtlCol="0">
            <a:spAutoFit/>
          </a:bodyPr>
          <a:lstStyle/>
          <a:p>
            <a:r>
              <a:rPr lang="en-US" dirty="0"/>
              <a:t>unittest offers multiple options for specifying which of a set of tests you want to execute</a:t>
            </a:r>
          </a:p>
        </p:txBody>
      </p:sp>
    </p:spTree>
    <p:extLst>
      <p:ext uri="{BB962C8B-B14F-4D97-AF65-F5344CB8AC3E}">
        <p14:creationId xmlns:p14="http://schemas.microsoft.com/office/powerpoint/2010/main" val="318920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2" grpId="0"/>
      <p:bldP spid="14"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a:t>
            </a:r>
            <a:endParaRPr dirty="0"/>
          </a:p>
        </p:txBody>
      </p:sp>
      <p:sp>
        <p:nvSpPr>
          <p:cNvPr id="2233" name="Google Shape;2233;p180"/>
          <p:cNvSpPr txBox="1">
            <a:spLocks noGrp="1"/>
          </p:cNvSpPr>
          <p:nvPr>
            <p:ph type="subTitle" idx="1"/>
          </p:nvPr>
        </p:nvSpPr>
        <p:spPr>
          <a:xfrm>
            <a:off x="463615" y="1424268"/>
            <a:ext cx="4198032" cy="3173100"/>
          </a:xfrm>
          <a:prstGeom prst="rect">
            <a:avLst/>
          </a:prstGeom>
          <a:noFill/>
          <a:ln>
            <a:noFill/>
          </a:ln>
        </p:spPr>
        <p:txBody>
          <a:bodyPr spcFirstLastPara="1" wrap="square" lIns="91400" tIns="91400" rIns="91400" bIns="91400" anchor="t" anchorCtr="0">
            <a:noAutofit/>
          </a:bodyPr>
          <a:lstStyle/>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unittest includes multiple “assert” methods for checking different kinds of results (expected vs. actual)</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Can exercise tests through unittest framework</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Results will indicate success (or failure)</a:t>
            </a:r>
            <a:endParaRPr dirty="0"/>
          </a:p>
          <a:p>
            <a:pPr marL="914400" lvl="1" indent="-57150" algn="l" rtl="0">
              <a:lnSpc>
                <a:spcPct val="100000"/>
              </a:lnSpc>
              <a:spcBef>
                <a:spcPts val="0"/>
              </a:spcBef>
              <a:spcAft>
                <a:spcPts val="0"/>
              </a:spcAft>
              <a:buSzPts val="2700"/>
              <a:buFont typeface="Arial"/>
              <a:buNone/>
            </a:pPr>
            <a:endParaRPr sz="1800" dirty="0">
              <a:solidFill>
                <a:srgbClr val="202020"/>
              </a:solidFill>
            </a:endParaRPr>
          </a:p>
        </p:txBody>
      </p:sp>
      <p:sp>
        <p:nvSpPr>
          <p:cNvPr id="2234" name="Google Shape;2234;p1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pic>
        <p:nvPicPr>
          <p:cNvPr id="2" name="Picture 1" descr="A digital balance scale using circles">
            <a:extLst>
              <a:ext uri="{FF2B5EF4-FFF2-40B4-BE49-F238E27FC236}">
                <a16:creationId xmlns:a16="http://schemas.microsoft.com/office/drawing/2014/main" id="{97EA4BAB-8AEE-5B67-C3AE-EB83C49778F5}"/>
              </a:ext>
            </a:extLst>
          </p:cNvPr>
          <p:cNvPicPr>
            <a:picLocks/>
          </p:cNvPicPr>
          <p:nvPr/>
        </p:nvPicPr>
        <p:blipFill>
          <a:blip r:embed="rId3"/>
          <a:stretch>
            <a:fillRect/>
          </a:stretch>
        </p:blipFill>
        <p:spPr>
          <a:xfrm>
            <a:off x="5568696" y="402336"/>
            <a:ext cx="3264408" cy="21762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a:t>
            </a:r>
            <a:endParaRPr dirty="0"/>
          </a:p>
        </p:txBody>
      </p:sp>
      <p:sp>
        <p:nvSpPr>
          <p:cNvPr id="2254" name="Google Shape;2254;p18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Assert methods include (among others):</a:t>
            </a:r>
            <a:endParaRPr sz="15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assertEqual</a:t>
            </a:r>
            <a:r>
              <a:rPr lang="en-US" sz="1800" dirty="0">
                <a:solidFill>
                  <a:srgbClr val="202020"/>
                </a:solidFill>
              </a:rPr>
              <a:t>/</a:t>
            </a:r>
            <a:r>
              <a:rPr lang="en-US" sz="1800" dirty="0" err="1">
                <a:solidFill>
                  <a:srgbClr val="202020"/>
                </a:solidFill>
              </a:rPr>
              <a:t>assertNotEqual</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assertTrue</a:t>
            </a:r>
            <a:r>
              <a:rPr lang="en-US" sz="1800" dirty="0">
                <a:solidFill>
                  <a:srgbClr val="202020"/>
                </a:solidFill>
              </a:rPr>
              <a:t>/</a:t>
            </a:r>
            <a:r>
              <a:rPr lang="en-US" sz="1800" dirty="0" err="1">
                <a:solidFill>
                  <a:srgbClr val="202020"/>
                </a:solidFill>
              </a:rPr>
              <a:t>assertFalse</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assertIn</a:t>
            </a:r>
            <a:r>
              <a:rPr lang="en-US" sz="1800" dirty="0">
                <a:solidFill>
                  <a:srgbClr val="202020"/>
                </a:solidFill>
              </a:rPr>
              <a:t>/</a:t>
            </a:r>
            <a:r>
              <a:rPr lang="en-US" sz="1800" dirty="0" err="1">
                <a:solidFill>
                  <a:srgbClr val="202020"/>
                </a:solidFill>
              </a:rPr>
              <a:t>assertNotIn</a:t>
            </a:r>
            <a:endParaRPr sz="1800" dirty="0">
              <a:solidFill>
                <a:srgbClr val="202020"/>
              </a:solidFill>
            </a:endParaRPr>
          </a:p>
          <a:p>
            <a:pPr marL="914400" lvl="1" indent="-57150" algn="l" rtl="0">
              <a:lnSpc>
                <a:spcPct val="100000"/>
              </a:lnSpc>
              <a:spcBef>
                <a:spcPts val="0"/>
              </a:spcBef>
              <a:spcAft>
                <a:spcPts val="0"/>
              </a:spcAft>
              <a:buSzPts val="2700"/>
              <a:buFont typeface="Arial"/>
              <a:buNone/>
            </a:pPr>
            <a:endParaRPr sz="1800" dirty="0">
              <a:solidFill>
                <a:srgbClr val="202020"/>
              </a:solidFill>
            </a:endParaRPr>
          </a:p>
        </p:txBody>
      </p:sp>
      <p:sp>
        <p:nvSpPr>
          <p:cNvPr id="2255" name="Google Shape;2255;p1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spTree>
    <p:extLst>
      <p:ext uri="{BB962C8B-B14F-4D97-AF65-F5344CB8AC3E}">
        <p14:creationId xmlns:p14="http://schemas.microsoft.com/office/powerpoint/2010/main" val="247769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Assert Methods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sp>
        <p:nvSpPr>
          <p:cNvPr id="1296" name="Google Shape;1296;p112"/>
          <p:cNvSpPr txBox="1"/>
          <p:nvPr/>
        </p:nvSpPr>
        <p:spPr>
          <a:xfrm>
            <a:off x="3778031" y="1453483"/>
            <a:ext cx="4572000"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Review the documentation on the different types of assert methods available with unittest (at </a:t>
            </a:r>
            <a:r>
              <a:rPr lang="en-US" sz="1200" b="0" i="0" u="none" strike="noStrike" cap="none" dirty="0">
                <a:solidFill>
                  <a:srgbClr val="D4D4D4"/>
                </a:solidFill>
                <a:latin typeface="Arial"/>
                <a:ea typeface="Arial"/>
                <a:cs typeface="Arial"/>
                <a:sym typeface="Arial"/>
                <a:hlinkClick r:id="rId3"/>
              </a:rPr>
              <a:t>https://docs.python.org/3/library/unittest.html#assert-methods</a:t>
            </a:r>
            <a:r>
              <a:rPr lang="en-US" sz="1200" b="0" i="0" u="none" strike="noStrike" cap="none" dirty="0">
                <a:solidFill>
                  <a:srgbClr val="D4D4D4"/>
                </a:solidFill>
                <a:latin typeface="Arial"/>
                <a:ea typeface="Arial"/>
                <a:cs typeface="Arial"/>
                <a:sym typeface="Arial"/>
              </a:rPr>
              <a:t>).</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Create a test module and include tests to successfully exercise each type of assert using simple expressions. Investigate/drilldown into documentation on each type of assert as needed to understand its usage.</a:t>
            </a:r>
          </a:p>
        </p:txBody>
      </p:sp>
    </p:spTree>
    <p:extLst>
      <p:ext uri="{BB962C8B-B14F-4D97-AF65-F5344CB8AC3E}">
        <p14:creationId xmlns:p14="http://schemas.microsoft.com/office/powerpoint/2010/main" val="1192467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Rather than repeat common logic across tests, unittest provides a couple of options for capturing:</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setUp</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tearDown</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Includes a few different forms</a:t>
            </a:r>
            <a:endParaRPr dirty="0"/>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Tree>
    <p:extLst>
      <p:ext uri="{BB962C8B-B14F-4D97-AF65-F5344CB8AC3E}">
        <p14:creationId xmlns:p14="http://schemas.microsoft.com/office/powerpoint/2010/main" val="2533594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420418" y="1764720"/>
            <a:ext cx="1263458" cy="954107"/>
          </a:xfrm>
          <a:prstGeom prst="rect">
            <a:avLst/>
          </a:prstGeom>
          <a:noFill/>
        </p:spPr>
        <p:txBody>
          <a:bodyPr wrap="square" rtlCol="0">
            <a:spAutoFit/>
          </a:bodyPr>
          <a:lstStyle/>
          <a:p>
            <a:pPr algn="ctr"/>
            <a:r>
              <a:rPr lang="en-US" dirty="0"/>
              <a:t>Called once before anything else in the module</a:t>
            </a:r>
          </a:p>
        </p:txBody>
      </p:sp>
      <p:cxnSp>
        <p:nvCxnSpPr>
          <p:cNvPr id="18" name="Straight Arrow Connector 17">
            <a:extLst>
              <a:ext uri="{FF2B5EF4-FFF2-40B4-BE49-F238E27FC236}">
                <a16:creationId xmlns:a16="http://schemas.microsoft.com/office/drawing/2014/main" id="{6B1CBC1A-C463-0F16-6E67-9D646B9ED96C}"/>
              </a:ext>
            </a:extLst>
          </p:cNvPr>
          <p:cNvCxnSpPr>
            <a:stCxn id="2" idx="3"/>
            <a:endCxn id="6" idx="1"/>
          </p:cNvCxnSpPr>
          <p:nvPr/>
        </p:nvCxnSpPr>
        <p:spPr>
          <a:xfrm flipV="1">
            <a:off x="1683876" y="1317812"/>
            <a:ext cx="1870629" cy="923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245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7603542" y="2228198"/>
            <a:ext cx="1263458" cy="954107"/>
          </a:xfrm>
          <a:prstGeom prst="rect">
            <a:avLst/>
          </a:prstGeom>
          <a:noFill/>
        </p:spPr>
        <p:txBody>
          <a:bodyPr wrap="square" rtlCol="0">
            <a:spAutoFit/>
          </a:bodyPr>
          <a:lstStyle/>
          <a:p>
            <a:pPr algn="ctr"/>
            <a:r>
              <a:rPr lang="en-US" dirty="0"/>
              <a:t>Called once before any test executed in the class</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1"/>
            <a:endCxn id="9" idx="3"/>
          </p:cNvCxnSpPr>
          <p:nvPr/>
        </p:nvCxnSpPr>
        <p:spPr>
          <a:xfrm flipH="1" flipV="1">
            <a:off x="5589493" y="1961963"/>
            <a:ext cx="2014049" cy="743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129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518535" y="2958251"/>
            <a:ext cx="1263458" cy="954107"/>
          </a:xfrm>
          <a:prstGeom prst="rect">
            <a:avLst/>
          </a:prstGeom>
          <a:noFill/>
        </p:spPr>
        <p:txBody>
          <a:bodyPr wrap="square" rtlCol="0">
            <a:spAutoFit/>
          </a:bodyPr>
          <a:lstStyle/>
          <a:p>
            <a:pPr algn="ctr"/>
            <a:r>
              <a:rPr lang="en-US" dirty="0"/>
              <a:t>Called before each test is executed (multiple)</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3"/>
            <a:endCxn id="14" idx="1"/>
          </p:cNvCxnSpPr>
          <p:nvPr/>
        </p:nvCxnSpPr>
        <p:spPr>
          <a:xfrm flipV="1">
            <a:off x="1781993" y="2537381"/>
            <a:ext cx="1772509" cy="897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176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7603542" y="2883260"/>
            <a:ext cx="1263458" cy="954107"/>
          </a:xfrm>
          <a:prstGeom prst="rect">
            <a:avLst/>
          </a:prstGeom>
          <a:noFill/>
        </p:spPr>
        <p:txBody>
          <a:bodyPr wrap="square" rtlCol="0">
            <a:spAutoFit/>
          </a:bodyPr>
          <a:lstStyle/>
          <a:p>
            <a:pPr algn="ctr"/>
            <a:r>
              <a:rPr lang="en-US" dirty="0"/>
              <a:t>Called after each test is executed (multiple)</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1"/>
            <a:endCxn id="15" idx="3"/>
          </p:cNvCxnSpPr>
          <p:nvPr/>
        </p:nvCxnSpPr>
        <p:spPr>
          <a:xfrm flipH="1">
            <a:off x="5589491" y="3360314"/>
            <a:ext cx="2014051" cy="16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074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605163" y="3603003"/>
            <a:ext cx="1263458" cy="1169551"/>
          </a:xfrm>
          <a:prstGeom prst="rect">
            <a:avLst/>
          </a:prstGeom>
          <a:noFill/>
        </p:spPr>
        <p:txBody>
          <a:bodyPr wrap="square" rtlCol="0">
            <a:spAutoFit/>
          </a:bodyPr>
          <a:lstStyle/>
          <a:p>
            <a:pPr algn="ctr"/>
            <a:r>
              <a:rPr lang="en-US" dirty="0"/>
              <a:t>Called once after all tests executed (if </a:t>
            </a:r>
            <a:r>
              <a:rPr lang="en-US" dirty="0" err="1"/>
              <a:t>setUpClass</a:t>
            </a:r>
            <a:r>
              <a:rPr lang="en-US" dirty="0"/>
              <a:t> successful)</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3"/>
            <a:endCxn id="10" idx="1"/>
          </p:cNvCxnSpPr>
          <p:nvPr/>
        </p:nvCxnSpPr>
        <p:spPr>
          <a:xfrm flipV="1">
            <a:off x="1868621" y="4105099"/>
            <a:ext cx="1685883" cy="82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827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7293326" y="3813235"/>
            <a:ext cx="1263458" cy="1169551"/>
          </a:xfrm>
          <a:prstGeom prst="rect">
            <a:avLst/>
          </a:prstGeom>
          <a:noFill/>
        </p:spPr>
        <p:txBody>
          <a:bodyPr wrap="square" rtlCol="0">
            <a:spAutoFit/>
          </a:bodyPr>
          <a:lstStyle/>
          <a:p>
            <a:pPr algn="ctr"/>
            <a:r>
              <a:rPr lang="en-US" dirty="0"/>
              <a:t>Called once after everything else in the module</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1"/>
            <a:endCxn id="7" idx="3"/>
          </p:cNvCxnSpPr>
          <p:nvPr/>
        </p:nvCxnSpPr>
        <p:spPr>
          <a:xfrm flipH="1">
            <a:off x="5589493" y="4398011"/>
            <a:ext cx="1703833" cy="351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1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Test Fixtures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1296" name="Google Shape;1296;p112"/>
          <p:cNvSpPr txBox="1"/>
          <p:nvPr/>
        </p:nvSpPr>
        <p:spPr>
          <a:xfrm>
            <a:off x="3778031" y="1453483"/>
            <a:ext cx="4572000"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Review the documentation on the different types of test fixture methods available with unittest (at </a:t>
            </a:r>
            <a:r>
              <a:rPr lang="en-US" sz="1200" b="0" i="0" u="none" strike="noStrike" cap="none" dirty="0">
                <a:solidFill>
                  <a:srgbClr val="D4D4D4"/>
                </a:solidFill>
                <a:latin typeface="Arial"/>
                <a:ea typeface="Arial"/>
                <a:cs typeface="Arial"/>
                <a:sym typeface="Arial"/>
                <a:hlinkClick r:id="rId3"/>
              </a:rPr>
              <a:t>https://docs.python.org/3/library/unittest.html#organizing-test-code</a:t>
            </a:r>
            <a:r>
              <a:rPr lang="en-US" sz="1200" b="0" i="0" u="none" strike="noStrike" cap="none" dirty="0">
                <a:solidFill>
                  <a:srgbClr val="D4D4D4"/>
                </a:solidFill>
                <a:latin typeface="Arial"/>
                <a:ea typeface="Arial"/>
                <a:cs typeface="Arial"/>
                <a:sym typeface="Arial"/>
              </a:rPr>
              <a:t> and </a:t>
            </a:r>
            <a:r>
              <a:rPr lang="en-US" sz="1200" b="0" i="0" u="none" strike="noStrike" cap="none" dirty="0">
                <a:solidFill>
                  <a:srgbClr val="D4D4D4"/>
                </a:solidFill>
                <a:latin typeface="Arial"/>
                <a:ea typeface="Arial"/>
                <a:cs typeface="Arial"/>
                <a:sym typeface="Arial"/>
                <a:hlinkClick r:id="rId4"/>
              </a:rPr>
              <a:t>https://docs.python.org/3/library/unittest.html#setupclass-and-teardownclass</a:t>
            </a:r>
            <a:r>
              <a:rPr lang="en-US" sz="1200" b="0" i="0" u="none" strike="noStrike" cap="none" dirty="0">
                <a:solidFill>
                  <a:srgbClr val="D4D4D4"/>
                </a:solidFill>
                <a:latin typeface="Arial"/>
                <a:ea typeface="Arial"/>
                <a:cs typeface="Arial"/>
                <a:sym typeface="Arial"/>
              </a:rPr>
              <a:t>).</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Create a test module and include tests to practice utilization of </a:t>
            </a:r>
            <a:r>
              <a:rPr lang="en-US" sz="1200" dirty="0" err="1">
                <a:solidFill>
                  <a:srgbClr val="D4D4D4"/>
                </a:solidFill>
              </a:rPr>
              <a:t>setUp</a:t>
            </a:r>
            <a:r>
              <a:rPr lang="en-US" sz="1200" dirty="0">
                <a:solidFill>
                  <a:srgbClr val="D4D4D4"/>
                </a:solidFill>
              </a:rPr>
              <a:t>(), </a:t>
            </a:r>
            <a:r>
              <a:rPr lang="en-US" sz="1200" dirty="0" err="1">
                <a:solidFill>
                  <a:srgbClr val="D4D4D4"/>
                </a:solidFill>
              </a:rPr>
              <a:t>tearDown</a:t>
            </a:r>
            <a:r>
              <a:rPr lang="en-US" sz="1200" dirty="0">
                <a:solidFill>
                  <a:srgbClr val="D4D4D4"/>
                </a:solidFill>
              </a:rPr>
              <a:t>(), </a:t>
            </a:r>
            <a:r>
              <a:rPr lang="en-US" sz="1200" dirty="0" err="1">
                <a:solidFill>
                  <a:srgbClr val="D4D4D4"/>
                </a:solidFill>
              </a:rPr>
              <a:t>setUpClass</a:t>
            </a:r>
            <a:r>
              <a:rPr lang="en-US" sz="1200" dirty="0">
                <a:solidFill>
                  <a:srgbClr val="D4D4D4"/>
                </a:solidFill>
              </a:rPr>
              <a:t>(), and </a:t>
            </a:r>
            <a:r>
              <a:rPr lang="en-US" sz="1200" dirty="0" err="1">
                <a:solidFill>
                  <a:srgbClr val="D4D4D4"/>
                </a:solidFill>
              </a:rPr>
              <a:t>tearDownClass</a:t>
            </a:r>
            <a:r>
              <a:rPr lang="en-US" sz="1200" dirty="0">
                <a:solidFill>
                  <a:srgbClr val="D4D4D4"/>
                </a:solidFill>
              </a:rPr>
              <a:t>(). You can use simple print statements to experiment with the different test fixture methods and their timings.</a:t>
            </a:r>
          </a:p>
        </p:txBody>
      </p:sp>
    </p:spTree>
    <p:extLst>
      <p:ext uri="{BB962C8B-B14F-4D97-AF65-F5344CB8AC3E}">
        <p14:creationId xmlns:p14="http://schemas.microsoft.com/office/powerpoint/2010/main" val="3598927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Write automated unit tests in Python, measure code coverage as part of a TDD-strategy, and troubleshoot issues encountered when building Python apps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Docker to containerize workloads, enabling consistent delivery of high-quality software regardless of deployment target</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Contribute to team productivity by effectively reviewing and providing feedback on code changes</a:t>
            </a:r>
            <a:endParaRPr sz="1500" b="0" i="0" u="none" strike="noStrike" cap="none" dirty="0">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05A28"/>
                </a:solidFill>
                <a:latin typeface="Arial"/>
                <a:ea typeface="Arial"/>
                <a:cs typeface="Arial"/>
                <a:sym typeface="Arial"/>
              </a:rPr>
              <a:t>At the end of this course, you will be able to:</a:t>
            </a:r>
            <a:endParaRPr sz="1800" b="1" i="0" u="none" strike="noStrike" cap="none" dirty="0">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Options</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
        <p:nvSpPr>
          <p:cNvPr id="4" name="Oval 3">
            <a:extLst>
              <a:ext uri="{FF2B5EF4-FFF2-40B4-BE49-F238E27FC236}">
                <a16:creationId xmlns:a16="http://schemas.microsoft.com/office/drawing/2014/main" id="{C95C4829-C595-548E-CE82-6C38B79A3C11}"/>
              </a:ext>
            </a:extLst>
          </p:cNvPr>
          <p:cNvSpPr/>
          <p:nvPr/>
        </p:nvSpPr>
        <p:spPr>
          <a:xfrm>
            <a:off x="1299410" y="1934679"/>
            <a:ext cx="2290813" cy="1010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 an executable module</a:t>
            </a:r>
          </a:p>
        </p:txBody>
      </p:sp>
      <p:sp>
        <p:nvSpPr>
          <p:cNvPr id="5" name="Oval 4">
            <a:extLst>
              <a:ext uri="{FF2B5EF4-FFF2-40B4-BE49-F238E27FC236}">
                <a16:creationId xmlns:a16="http://schemas.microsoft.com/office/drawing/2014/main" id="{AD56C191-71D6-3094-974D-A8232D6A16D4}"/>
              </a:ext>
            </a:extLst>
          </p:cNvPr>
          <p:cNvSpPr/>
          <p:nvPr/>
        </p:nvSpPr>
        <p:spPr>
          <a:xfrm>
            <a:off x="5157536" y="1934679"/>
            <a:ext cx="2290813" cy="1010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Using unittest to execute entire module</a:t>
            </a:r>
          </a:p>
        </p:txBody>
      </p:sp>
      <p:sp>
        <p:nvSpPr>
          <p:cNvPr id="6" name="Oval 5">
            <a:extLst>
              <a:ext uri="{FF2B5EF4-FFF2-40B4-BE49-F238E27FC236}">
                <a16:creationId xmlns:a16="http://schemas.microsoft.com/office/drawing/2014/main" id="{A7BA9249-A03C-CB53-51D7-0245BC594324}"/>
              </a:ext>
            </a:extLst>
          </p:cNvPr>
          <p:cNvSpPr/>
          <p:nvPr/>
        </p:nvSpPr>
        <p:spPr>
          <a:xfrm>
            <a:off x="1299410" y="3418573"/>
            <a:ext cx="2290813" cy="1010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Using unittest to execute single test class (or individual test cases)</a:t>
            </a:r>
          </a:p>
        </p:txBody>
      </p:sp>
      <p:sp>
        <p:nvSpPr>
          <p:cNvPr id="7" name="Oval 6">
            <a:extLst>
              <a:ext uri="{FF2B5EF4-FFF2-40B4-BE49-F238E27FC236}">
                <a16:creationId xmlns:a16="http://schemas.microsoft.com/office/drawing/2014/main" id="{F70C52CE-EDC6-7D0F-91C9-1EFE78CA19CB}"/>
              </a:ext>
            </a:extLst>
          </p:cNvPr>
          <p:cNvSpPr/>
          <p:nvPr/>
        </p:nvSpPr>
        <p:spPr>
          <a:xfrm>
            <a:off x="5157535" y="3418573"/>
            <a:ext cx="2290813" cy="1010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Create a test package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As an executable module</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sp>
        <p:nvSpPr>
          <p:cNvPr id="2" name="TextBox 1">
            <a:extLst>
              <a:ext uri="{FF2B5EF4-FFF2-40B4-BE49-F238E27FC236}">
                <a16:creationId xmlns:a16="http://schemas.microsoft.com/office/drawing/2014/main" id="{CA8177FE-BB0D-0C5B-23AC-2C1A20F9CC93}"/>
              </a:ext>
            </a:extLst>
          </p:cNvPr>
          <p:cNvSpPr txBox="1"/>
          <p:nvPr/>
        </p:nvSpPr>
        <p:spPr>
          <a:xfrm>
            <a:off x="1963554" y="1848051"/>
            <a:ext cx="5120640" cy="307777"/>
          </a:xfrm>
          <a:prstGeom prst="rect">
            <a:avLst/>
          </a:prstGeom>
          <a:noFill/>
        </p:spPr>
        <p:txBody>
          <a:bodyPr wrap="square" rtlCol="0">
            <a:spAutoFit/>
          </a:bodyPr>
          <a:lstStyle/>
          <a:p>
            <a:r>
              <a:rPr lang="en-US" dirty="0"/>
              <a:t>Add the following to your test module:</a:t>
            </a:r>
          </a:p>
        </p:txBody>
      </p:sp>
      <p:pic>
        <p:nvPicPr>
          <p:cNvPr id="8" name="Picture 7">
            <a:extLst>
              <a:ext uri="{FF2B5EF4-FFF2-40B4-BE49-F238E27FC236}">
                <a16:creationId xmlns:a16="http://schemas.microsoft.com/office/drawing/2014/main" id="{1C7589A6-F206-E8AC-E213-8E57DC003C34}"/>
              </a:ext>
            </a:extLst>
          </p:cNvPr>
          <p:cNvPicPr>
            <a:picLocks noChangeAspect="1"/>
          </p:cNvPicPr>
          <p:nvPr/>
        </p:nvPicPr>
        <p:blipFill>
          <a:blip r:embed="rId3"/>
          <a:stretch>
            <a:fillRect/>
          </a:stretch>
        </p:blipFill>
        <p:spPr>
          <a:xfrm>
            <a:off x="3116078" y="2193299"/>
            <a:ext cx="2911843" cy="756901"/>
          </a:xfrm>
          <a:prstGeom prst="rect">
            <a:avLst/>
          </a:prstGeom>
        </p:spPr>
      </p:pic>
      <p:sp>
        <p:nvSpPr>
          <p:cNvPr id="9" name="TextBox 8">
            <a:extLst>
              <a:ext uri="{FF2B5EF4-FFF2-40B4-BE49-F238E27FC236}">
                <a16:creationId xmlns:a16="http://schemas.microsoft.com/office/drawing/2014/main" id="{7008F731-3C0C-EDCB-52B6-3E5728CFFE44}"/>
              </a:ext>
            </a:extLst>
          </p:cNvPr>
          <p:cNvSpPr txBox="1"/>
          <p:nvPr/>
        </p:nvSpPr>
        <p:spPr>
          <a:xfrm>
            <a:off x="1174282" y="3270132"/>
            <a:ext cx="6420052" cy="523220"/>
          </a:xfrm>
          <a:prstGeom prst="rect">
            <a:avLst/>
          </a:prstGeom>
          <a:noFill/>
        </p:spPr>
        <p:txBody>
          <a:bodyPr wrap="square" rtlCol="0">
            <a:spAutoFit/>
          </a:bodyPr>
          <a:lstStyle/>
          <a:p>
            <a:pPr algn="ctr"/>
            <a:r>
              <a:rPr lang="en-US" dirty="0"/>
              <a:t>Can execute all tests in module using `python -m &lt;</a:t>
            </a:r>
            <a:r>
              <a:rPr lang="en-US" dirty="0" err="1"/>
              <a:t>test_module_name</a:t>
            </a:r>
            <a:r>
              <a:rPr lang="en-US" dirty="0"/>
              <a:t>&gt;` or `python &lt;</a:t>
            </a:r>
            <a:r>
              <a:rPr lang="en-US" dirty="0" err="1"/>
              <a:t>test_module_name</a:t>
            </a:r>
            <a:r>
              <a:rPr lang="en-US" dirty="0"/>
              <a:t>&gt;.</a:t>
            </a:r>
            <a:r>
              <a:rPr lang="en-US" dirty="0" err="1"/>
              <a:t>py</a:t>
            </a:r>
            <a:r>
              <a:rPr lang="en-US" dirty="0"/>
              <a:t>`</a:t>
            </a:r>
          </a:p>
        </p:txBody>
      </p:sp>
    </p:spTree>
    <p:extLst>
      <p:ext uri="{BB962C8B-B14F-4D97-AF65-F5344CB8AC3E}">
        <p14:creationId xmlns:p14="http://schemas.microsoft.com/office/powerpoint/2010/main" val="2896753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Using unittest to execute entire module</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sp>
        <p:nvSpPr>
          <p:cNvPr id="2" name="TextBox 1">
            <a:extLst>
              <a:ext uri="{FF2B5EF4-FFF2-40B4-BE49-F238E27FC236}">
                <a16:creationId xmlns:a16="http://schemas.microsoft.com/office/drawing/2014/main" id="{CA8177FE-BB0D-0C5B-23AC-2C1A20F9CC93}"/>
              </a:ext>
            </a:extLst>
          </p:cNvPr>
          <p:cNvSpPr txBox="1"/>
          <p:nvPr/>
        </p:nvSpPr>
        <p:spPr>
          <a:xfrm>
            <a:off x="1963554" y="1848051"/>
            <a:ext cx="5120640" cy="307777"/>
          </a:xfrm>
          <a:prstGeom prst="rect">
            <a:avLst/>
          </a:prstGeom>
          <a:noFill/>
        </p:spPr>
        <p:txBody>
          <a:bodyPr wrap="square" rtlCol="0">
            <a:spAutoFit/>
          </a:bodyPr>
          <a:lstStyle/>
          <a:p>
            <a:r>
              <a:rPr lang="en-US" dirty="0"/>
              <a:t>Does not require:</a:t>
            </a:r>
          </a:p>
        </p:txBody>
      </p:sp>
      <p:pic>
        <p:nvPicPr>
          <p:cNvPr id="8" name="Picture 7">
            <a:extLst>
              <a:ext uri="{FF2B5EF4-FFF2-40B4-BE49-F238E27FC236}">
                <a16:creationId xmlns:a16="http://schemas.microsoft.com/office/drawing/2014/main" id="{1C7589A6-F206-E8AC-E213-8E57DC003C34}"/>
              </a:ext>
            </a:extLst>
          </p:cNvPr>
          <p:cNvPicPr>
            <a:picLocks noChangeAspect="1"/>
          </p:cNvPicPr>
          <p:nvPr/>
        </p:nvPicPr>
        <p:blipFill>
          <a:blip r:embed="rId3"/>
          <a:stretch>
            <a:fillRect/>
          </a:stretch>
        </p:blipFill>
        <p:spPr>
          <a:xfrm>
            <a:off x="3116078" y="2193299"/>
            <a:ext cx="2911843" cy="756901"/>
          </a:xfrm>
          <a:prstGeom prst="rect">
            <a:avLst/>
          </a:prstGeom>
        </p:spPr>
      </p:pic>
      <p:sp>
        <p:nvSpPr>
          <p:cNvPr id="9" name="TextBox 8">
            <a:extLst>
              <a:ext uri="{FF2B5EF4-FFF2-40B4-BE49-F238E27FC236}">
                <a16:creationId xmlns:a16="http://schemas.microsoft.com/office/drawing/2014/main" id="{7008F731-3C0C-EDCB-52B6-3E5728CFFE44}"/>
              </a:ext>
            </a:extLst>
          </p:cNvPr>
          <p:cNvSpPr txBox="1"/>
          <p:nvPr/>
        </p:nvSpPr>
        <p:spPr>
          <a:xfrm>
            <a:off x="1174282" y="3270132"/>
            <a:ext cx="6420052" cy="523220"/>
          </a:xfrm>
          <a:prstGeom prst="rect">
            <a:avLst/>
          </a:prstGeom>
          <a:noFill/>
        </p:spPr>
        <p:txBody>
          <a:bodyPr wrap="square" rtlCol="0">
            <a:spAutoFit/>
          </a:bodyPr>
          <a:lstStyle/>
          <a:p>
            <a:pPr algn="ctr"/>
            <a:r>
              <a:rPr lang="en-US" dirty="0"/>
              <a:t>Can execute all tests in module using `python -m unittest &lt;</a:t>
            </a:r>
            <a:r>
              <a:rPr lang="en-US" dirty="0" err="1"/>
              <a:t>test_module_name</a:t>
            </a:r>
            <a:r>
              <a:rPr lang="en-US" dirty="0"/>
              <a:t>&gt;` or `python -m unittest &lt;</a:t>
            </a:r>
            <a:r>
              <a:rPr lang="en-US" dirty="0" err="1"/>
              <a:t>test_module_name</a:t>
            </a:r>
            <a:r>
              <a:rPr lang="en-US" dirty="0"/>
              <a:t>&gt;.</a:t>
            </a:r>
            <a:r>
              <a:rPr lang="en-US" dirty="0" err="1"/>
              <a:t>py</a:t>
            </a:r>
            <a:r>
              <a:rPr lang="en-US" dirty="0"/>
              <a:t>`</a:t>
            </a:r>
          </a:p>
        </p:txBody>
      </p:sp>
      <p:sp>
        <p:nvSpPr>
          <p:cNvPr id="3" name="TextBox 2">
            <a:extLst>
              <a:ext uri="{FF2B5EF4-FFF2-40B4-BE49-F238E27FC236}">
                <a16:creationId xmlns:a16="http://schemas.microsoft.com/office/drawing/2014/main" id="{39DE1A62-2E76-3E19-7712-D1E5486DD48A}"/>
              </a:ext>
            </a:extLst>
          </p:cNvPr>
          <p:cNvSpPr txBox="1"/>
          <p:nvPr/>
        </p:nvSpPr>
        <p:spPr>
          <a:xfrm>
            <a:off x="3797166" y="1808357"/>
            <a:ext cx="1453415" cy="1446550"/>
          </a:xfrm>
          <a:prstGeom prst="rect">
            <a:avLst/>
          </a:prstGeom>
          <a:noFill/>
        </p:spPr>
        <p:txBody>
          <a:bodyPr wrap="square" rtlCol="0" anchor="ctr">
            <a:spAutoFit/>
          </a:bodyPr>
          <a:lstStyle/>
          <a:p>
            <a:pPr algn="ctr"/>
            <a:r>
              <a:rPr lang="en-US" sz="8800" dirty="0">
                <a:solidFill>
                  <a:srgbClr val="FF0000"/>
                </a:solidFill>
              </a:rPr>
              <a:t>X</a:t>
            </a:r>
          </a:p>
        </p:txBody>
      </p:sp>
    </p:spTree>
    <p:extLst>
      <p:ext uri="{BB962C8B-B14F-4D97-AF65-F5344CB8AC3E}">
        <p14:creationId xmlns:p14="http://schemas.microsoft.com/office/powerpoint/2010/main" val="2388178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Using unittest to execute single test class (or individual test cases) </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
        <p:nvSpPr>
          <p:cNvPr id="2" name="TextBox 1">
            <a:extLst>
              <a:ext uri="{FF2B5EF4-FFF2-40B4-BE49-F238E27FC236}">
                <a16:creationId xmlns:a16="http://schemas.microsoft.com/office/drawing/2014/main" id="{CA8177FE-BB0D-0C5B-23AC-2C1A20F9CC93}"/>
              </a:ext>
            </a:extLst>
          </p:cNvPr>
          <p:cNvSpPr txBox="1"/>
          <p:nvPr/>
        </p:nvSpPr>
        <p:spPr>
          <a:xfrm>
            <a:off x="1963554" y="1848051"/>
            <a:ext cx="5120640" cy="307777"/>
          </a:xfrm>
          <a:prstGeom prst="rect">
            <a:avLst/>
          </a:prstGeom>
          <a:noFill/>
        </p:spPr>
        <p:txBody>
          <a:bodyPr wrap="square" rtlCol="0">
            <a:spAutoFit/>
          </a:bodyPr>
          <a:lstStyle/>
          <a:p>
            <a:r>
              <a:rPr lang="en-US" dirty="0"/>
              <a:t>Does not require:</a:t>
            </a:r>
          </a:p>
        </p:txBody>
      </p:sp>
      <p:pic>
        <p:nvPicPr>
          <p:cNvPr id="8" name="Picture 7">
            <a:extLst>
              <a:ext uri="{FF2B5EF4-FFF2-40B4-BE49-F238E27FC236}">
                <a16:creationId xmlns:a16="http://schemas.microsoft.com/office/drawing/2014/main" id="{1C7589A6-F206-E8AC-E213-8E57DC003C34}"/>
              </a:ext>
            </a:extLst>
          </p:cNvPr>
          <p:cNvPicPr>
            <a:picLocks noChangeAspect="1"/>
          </p:cNvPicPr>
          <p:nvPr/>
        </p:nvPicPr>
        <p:blipFill>
          <a:blip r:embed="rId3"/>
          <a:stretch>
            <a:fillRect/>
          </a:stretch>
        </p:blipFill>
        <p:spPr>
          <a:xfrm>
            <a:off x="3116078" y="2193299"/>
            <a:ext cx="2911843" cy="756901"/>
          </a:xfrm>
          <a:prstGeom prst="rect">
            <a:avLst/>
          </a:prstGeom>
        </p:spPr>
      </p:pic>
      <p:sp>
        <p:nvSpPr>
          <p:cNvPr id="9" name="TextBox 8">
            <a:extLst>
              <a:ext uri="{FF2B5EF4-FFF2-40B4-BE49-F238E27FC236}">
                <a16:creationId xmlns:a16="http://schemas.microsoft.com/office/drawing/2014/main" id="{7008F731-3C0C-EDCB-52B6-3E5728CFFE44}"/>
              </a:ext>
            </a:extLst>
          </p:cNvPr>
          <p:cNvSpPr txBox="1"/>
          <p:nvPr/>
        </p:nvSpPr>
        <p:spPr>
          <a:xfrm>
            <a:off x="1193440" y="3272540"/>
            <a:ext cx="7093819" cy="738664"/>
          </a:xfrm>
          <a:prstGeom prst="rect">
            <a:avLst/>
          </a:prstGeom>
          <a:noFill/>
        </p:spPr>
        <p:txBody>
          <a:bodyPr wrap="square" rtlCol="0">
            <a:spAutoFit/>
          </a:bodyPr>
          <a:lstStyle/>
          <a:p>
            <a:pPr algn="ctr"/>
            <a:r>
              <a:rPr lang="en-US" dirty="0"/>
              <a:t>Can execute a specific test class using `python -m unittest &lt;</a:t>
            </a:r>
            <a:r>
              <a:rPr lang="en-US" dirty="0" err="1"/>
              <a:t>test_module_name</a:t>
            </a:r>
            <a:r>
              <a:rPr lang="en-US" dirty="0"/>
              <a:t>&gt;.&lt;</a:t>
            </a:r>
            <a:r>
              <a:rPr lang="en-US" dirty="0" err="1"/>
              <a:t>test_class_name</a:t>
            </a:r>
            <a:r>
              <a:rPr lang="en-US" dirty="0"/>
              <a:t>&gt;`. Can execute a specific test case using `python -m unittest &lt;</a:t>
            </a:r>
            <a:r>
              <a:rPr lang="en-US" dirty="0" err="1"/>
              <a:t>test_module_name</a:t>
            </a:r>
            <a:r>
              <a:rPr lang="en-US" dirty="0"/>
              <a:t>&gt;.&lt;</a:t>
            </a:r>
            <a:r>
              <a:rPr lang="en-US" dirty="0" err="1"/>
              <a:t>test_class_name</a:t>
            </a:r>
            <a:r>
              <a:rPr lang="en-US" dirty="0"/>
              <a:t>&gt;.&lt;</a:t>
            </a:r>
            <a:r>
              <a:rPr lang="en-US" dirty="0" err="1"/>
              <a:t>test_case_name</a:t>
            </a:r>
            <a:r>
              <a:rPr lang="en-US" dirty="0"/>
              <a:t>&gt;`</a:t>
            </a:r>
          </a:p>
        </p:txBody>
      </p:sp>
      <p:sp>
        <p:nvSpPr>
          <p:cNvPr id="3" name="TextBox 2">
            <a:extLst>
              <a:ext uri="{FF2B5EF4-FFF2-40B4-BE49-F238E27FC236}">
                <a16:creationId xmlns:a16="http://schemas.microsoft.com/office/drawing/2014/main" id="{39DE1A62-2E76-3E19-7712-D1E5486DD48A}"/>
              </a:ext>
            </a:extLst>
          </p:cNvPr>
          <p:cNvSpPr txBox="1"/>
          <p:nvPr/>
        </p:nvSpPr>
        <p:spPr>
          <a:xfrm>
            <a:off x="3797166" y="1808357"/>
            <a:ext cx="1453415" cy="1446550"/>
          </a:xfrm>
          <a:prstGeom prst="rect">
            <a:avLst/>
          </a:prstGeom>
          <a:noFill/>
        </p:spPr>
        <p:txBody>
          <a:bodyPr wrap="square" rtlCol="0" anchor="ctr">
            <a:spAutoFit/>
          </a:bodyPr>
          <a:lstStyle/>
          <a:p>
            <a:pPr algn="ctr"/>
            <a:r>
              <a:rPr lang="en-US" sz="8800" dirty="0">
                <a:solidFill>
                  <a:srgbClr val="FF0000"/>
                </a:solidFill>
              </a:rPr>
              <a:t>X</a:t>
            </a:r>
          </a:p>
        </p:txBody>
      </p:sp>
    </p:spTree>
    <p:extLst>
      <p:ext uri="{BB962C8B-B14F-4D97-AF65-F5344CB8AC3E}">
        <p14:creationId xmlns:p14="http://schemas.microsoft.com/office/powerpoint/2010/main" val="3999882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Create a test package </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
        <p:nvSpPr>
          <p:cNvPr id="2" name="TextBox 1">
            <a:extLst>
              <a:ext uri="{FF2B5EF4-FFF2-40B4-BE49-F238E27FC236}">
                <a16:creationId xmlns:a16="http://schemas.microsoft.com/office/drawing/2014/main" id="{CA8177FE-BB0D-0C5B-23AC-2C1A20F9CC93}"/>
              </a:ext>
            </a:extLst>
          </p:cNvPr>
          <p:cNvSpPr txBox="1"/>
          <p:nvPr/>
        </p:nvSpPr>
        <p:spPr>
          <a:xfrm>
            <a:off x="1963554" y="1848051"/>
            <a:ext cx="5120640" cy="307777"/>
          </a:xfrm>
          <a:prstGeom prst="rect">
            <a:avLst/>
          </a:prstGeom>
          <a:noFill/>
        </p:spPr>
        <p:txBody>
          <a:bodyPr wrap="square" rtlCol="0">
            <a:spAutoFit/>
          </a:bodyPr>
          <a:lstStyle/>
          <a:p>
            <a:r>
              <a:rPr lang="en-US" dirty="0"/>
              <a:t>Does not require:</a:t>
            </a:r>
          </a:p>
        </p:txBody>
      </p:sp>
      <p:pic>
        <p:nvPicPr>
          <p:cNvPr id="8" name="Picture 7">
            <a:extLst>
              <a:ext uri="{FF2B5EF4-FFF2-40B4-BE49-F238E27FC236}">
                <a16:creationId xmlns:a16="http://schemas.microsoft.com/office/drawing/2014/main" id="{1C7589A6-F206-E8AC-E213-8E57DC003C34}"/>
              </a:ext>
            </a:extLst>
          </p:cNvPr>
          <p:cNvPicPr>
            <a:picLocks noChangeAspect="1"/>
          </p:cNvPicPr>
          <p:nvPr/>
        </p:nvPicPr>
        <p:blipFill>
          <a:blip r:embed="rId3"/>
          <a:stretch>
            <a:fillRect/>
          </a:stretch>
        </p:blipFill>
        <p:spPr>
          <a:xfrm>
            <a:off x="3116078" y="2193299"/>
            <a:ext cx="2911843" cy="756901"/>
          </a:xfrm>
          <a:prstGeom prst="rect">
            <a:avLst/>
          </a:prstGeom>
        </p:spPr>
      </p:pic>
      <p:sp>
        <p:nvSpPr>
          <p:cNvPr id="9" name="TextBox 8">
            <a:extLst>
              <a:ext uri="{FF2B5EF4-FFF2-40B4-BE49-F238E27FC236}">
                <a16:creationId xmlns:a16="http://schemas.microsoft.com/office/drawing/2014/main" id="{7008F731-3C0C-EDCB-52B6-3E5728CFFE44}"/>
              </a:ext>
            </a:extLst>
          </p:cNvPr>
          <p:cNvSpPr txBox="1"/>
          <p:nvPr/>
        </p:nvSpPr>
        <p:spPr>
          <a:xfrm>
            <a:off x="1193440" y="4263939"/>
            <a:ext cx="7093819" cy="523220"/>
          </a:xfrm>
          <a:prstGeom prst="rect">
            <a:avLst/>
          </a:prstGeom>
          <a:noFill/>
        </p:spPr>
        <p:txBody>
          <a:bodyPr wrap="square" rtlCol="0">
            <a:spAutoFit/>
          </a:bodyPr>
          <a:lstStyle/>
          <a:p>
            <a:pPr algn="ctr"/>
            <a:r>
              <a:rPr lang="en-US" dirty="0"/>
              <a:t>From root folder containing package, can execute using variants of `python -m unittest &lt;</a:t>
            </a:r>
            <a:r>
              <a:rPr lang="en-US" dirty="0" err="1"/>
              <a:t>package_name</a:t>
            </a:r>
            <a:r>
              <a:rPr lang="en-US" dirty="0"/>
              <a:t>&gt;.&lt;</a:t>
            </a:r>
            <a:r>
              <a:rPr lang="en-US" dirty="0" err="1"/>
              <a:t>test_module_name</a:t>
            </a:r>
            <a:r>
              <a:rPr lang="en-US" dirty="0"/>
              <a:t>&gt;[.&lt;</a:t>
            </a:r>
            <a:r>
              <a:rPr lang="en-US" dirty="0" err="1"/>
              <a:t>test_class_name</a:t>
            </a:r>
            <a:r>
              <a:rPr lang="en-US" dirty="0"/>
              <a:t>&gt;.&lt;</a:t>
            </a:r>
            <a:r>
              <a:rPr lang="en-US" dirty="0" err="1"/>
              <a:t>test_case_name</a:t>
            </a:r>
            <a:r>
              <a:rPr lang="en-US" dirty="0"/>
              <a:t>&gt;]`</a:t>
            </a:r>
          </a:p>
        </p:txBody>
      </p:sp>
      <p:sp>
        <p:nvSpPr>
          <p:cNvPr id="3" name="TextBox 2">
            <a:extLst>
              <a:ext uri="{FF2B5EF4-FFF2-40B4-BE49-F238E27FC236}">
                <a16:creationId xmlns:a16="http://schemas.microsoft.com/office/drawing/2014/main" id="{39DE1A62-2E76-3E19-7712-D1E5486DD48A}"/>
              </a:ext>
            </a:extLst>
          </p:cNvPr>
          <p:cNvSpPr txBox="1"/>
          <p:nvPr/>
        </p:nvSpPr>
        <p:spPr>
          <a:xfrm>
            <a:off x="3797166" y="1808357"/>
            <a:ext cx="1453415" cy="1446550"/>
          </a:xfrm>
          <a:prstGeom prst="rect">
            <a:avLst/>
          </a:prstGeom>
          <a:noFill/>
        </p:spPr>
        <p:txBody>
          <a:bodyPr wrap="square" rtlCol="0" anchor="ctr">
            <a:spAutoFit/>
          </a:bodyPr>
          <a:lstStyle/>
          <a:p>
            <a:pPr algn="ctr"/>
            <a:r>
              <a:rPr lang="en-US" sz="8800" dirty="0">
                <a:solidFill>
                  <a:srgbClr val="FF0000"/>
                </a:solidFill>
              </a:rPr>
              <a:t>X</a:t>
            </a:r>
          </a:p>
        </p:txBody>
      </p:sp>
      <p:sp>
        <p:nvSpPr>
          <p:cNvPr id="4" name="TextBox 3">
            <a:extLst>
              <a:ext uri="{FF2B5EF4-FFF2-40B4-BE49-F238E27FC236}">
                <a16:creationId xmlns:a16="http://schemas.microsoft.com/office/drawing/2014/main" id="{4BE2295E-7128-FEDA-E212-C5919D867AE4}"/>
              </a:ext>
            </a:extLst>
          </p:cNvPr>
          <p:cNvSpPr txBox="1"/>
          <p:nvPr/>
        </p:nvSpPr>
        <p:spPr>
          <a:xfrm>
            <a:off x="1193440" y="3055995"/>
            <a:ext cx="6564522" cy="523220"/>
          </a:xfrm>
          <a:prstGeom prst="rect">
            <a:avLst/>
          </a:prstGeom>
          <a:noFill/>
        </p:spPr>
        <p:txBody>
          <a:bodyPr wrap="square" rtlCol="0">
            <a:spAutoFit/>
          </a:bodyPr>
          <a:lstStyle/>
          <a:p>
            <a:pPr algn="ctr"/>
            <a:r>
              <a:rPr lang="en-US" dirty="0"/>
              <a:t>Capture test modules under a folder and add a `__init__.py` package initializer with simple contents:</a:t>
            </a:r>
          </a:p>
        </p:txBody>
      </p:sp>
      <p:pic>
        <p:nvPicPr>
          <p:cNvPr id="6" name="Picture 5">
            <a:extLst>
              <a:ext uri="{FF2B5EF4-FFF2-40B4-BE49-F238E27FC236}">
                <a16:creationId xmlns:a16="http://schemas.microsoft.com/office/drawing/2014/main" id="{6D07C078-9DE8-BB85-B747-BDF27EACA811}"/>
              </a:ext>
            </a:extLst>
          </p:cNvPr>
          <p:cNvPicPr>
            <a:picLocks noChangeAspect="1"/>
          </p:cNvPicPr>
          <p:nvPr/>
        </p:nvPicPr>
        <p:blipFill>
          <a:blip r:embed="rId4"/>
          <a:stretch>
            <a:fillRect/>
          </a:stretch>
        </p:blipFill>
        <p:spPr>
          <a:xfrm>
            <a:off x="1863246" y="3579215"/>
            <a:ext cx="5321254" cy="387000"/>
          </a:xfrm>
          <a:prstGeom prst="rect">
            <a:avLst/>
          </a:prstGeom>
        </p:spPr>
      </p:pic>
    </p:spTree>
    <p:extLst>
      <p:ext uri="{BB962C8B-B14F-4D97-AF65-F5344CB8AC3E}">
        <p14:creationId xmlns:p14="http://schemas.microsoft.com/office/powerpoint/2010/main" val="1049393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Discovery</a:t>
            </a:r>
            <a:endParaRPr dirty="0"/>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unittest also supports a “discovery” mode</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Quickly execute all tests in the project directory and its subdirectories</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Available using `python -m unittest discover` or simply `python -m unittest`</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All test files must be modules or packages importable from top-level directory</a:t>
            </a: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By default, starts from current directory</a:t>
            </a: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By default, searches for test*.py pattern in filenames to identify tests to be executed</a:t>
            </a:r>
            <a:endParaRPr dirty="0"/>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pic>
        <p:nvPicPr>
          <p:cNvPr id="3" name="Graphic 2" descr="Astronaut female with solid fill">
            <a:extLst>
              <a:ext uri="{FF2B5EF4-FFF2-40B4-BE49-F238E27FC236}">
                <a16:creationId xmlns:a16="http://schemas.microsoft.com/office/drawing/2014/main" id="{04960439-9596-C6C1-91AC-0FC9E31E31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341725"/>
            <a:ext cx="914400" cy="914400"/>
          </a:xfrm>
          <a:prstGeom prst="rect">
            <a:avLst/>
          </a:prstGeom>
        </p:spPr>
      </p:pic>
    </p:spTree>
    <p:extLst>
      <p:ext uri="{BB962C8B-B14F-4D97-AF65-F5344CB8AC3E}">
        <p14:creationId xmlns:p14="http://schemas.microsoft.com/office/powerpoint/2010/main" val="404537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6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Skipping Tests</a:t>
            </a:r>
            <a:endParaRPr dirty="0"/>
          </a:p>
        </p:txBody>
      </p:sp>
      <p:sp>
        <p:nvSpPr>
          <p:cNvPr id="2282" name="Google Shape;2282;p18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While permanently skipping tests can be a “smell”, unittest offers options for temporarily skipping:</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@unittest.skip() decorator</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@unittest.skipIf() decorator</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@unittest.skipUnless() decorator</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self.skipTest</a:t>
            </a:r>
            <a:r>
              <a:rPr lang="en-US" sz="1800" dirty="0">
                <a:solidFill>
                  <a:srgbClr val="202020"/>
                </a:solidFill>
              </a:rPr>
              <a:t> method – call within test to initiate a skip</a:t>
            </a:r>
            <a:endParaRPr dirty="0"/>
          </a:p>
        </p:txBody>
      </p:sp>
      <p:sp>
        <p:nvSpPr>
          <p:cNvPr id="2283" name="Google Shape;2283;p1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pic>
        <p:nvPicPr>
          <p:cNvPr id="3" name="Graphic 2" descr="Skipping Rope with solid fill">
            <a:extLst>
              <a:ext uri="{FF2B5EF4-FFF2-40B4-BE49-F238E27FC236}">
                <a16:creationId xmlns:a16="http://schemas.microsoft.com/office/drawing/2014/main" id="{C292070E-4D5D-B400-04C3-F73328FE19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34172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 Managing Test Execution</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sp>
        <p:nvSpPr>
          <p:cNvPr id="1296" name="Google Shape;1296;p112"/>
          <p:cNvSpPr txBox="1"/>
          <p:nvPr/>
        </p:nvSpPr>
        <p:spPr>
          <a:xfrm>
            <a:off x="3778031" y="1453483"/>
            <a:ext cx="4572000"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Create a test package containing multiple test modules with tests for simple expressions/asserts. Experiment with the various ways you can execute different combinations of tests.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Review the documentation on the different types of basic skip options available with unittest (at </a:t>
            </a:r>
            <a:r>
              <a:rPr lang="en-US" sz="1200" b="0" i="0" u="none" strike="noStrike" cap="none" dirty="0">
                <a:solidFill>
                  <a:srgbClr val="D4D4D4"/>
                </a:solidFill>
                <a:latin typeface="Arial"/>
                <a:ea typeface="Arial"/>
                <a:cs typeface="Arial"/>
                <a:sym typeface="Arial"/>
                <a:hlinkClick r:id="rId3"/>
              </a:rPr>
              <a:t>https://docs.python.org/3/library/unittest.html#skipping-tests-and-expected-failures</a:t>
            </a:r>
            <a:r>
              <a:rPr lang="en-US" sz="1200" b="0" i="0" u="none" strike="noStrike" cap="none" dirty="0">
                <a:solidFill>
                  <a:srgbClr val="D4D4D4"/>
                </a:solidFill>
                <a:latin typeface="Arial"/>
                <a:ea typeface="Arial"/>
                <a:cs typeface="Arial"/>
                <a:sym typeface="Arial"/>
              </a:rPr>
              <a:t>). </a:t>
            </a:r>
            <a:r>
              <a:rPr lang="en-US" sz="1200" dirty="0">
                <a:solidFill>
                  <a:srgbClr val="D4D4D4"/>
                </a:solidFill>
              </a:rPr>
              <a:t>Create a test module and include tests to practice utilization of each of the basic types (skip, </a:t>
            </a:r>
            <a:r>
              <a:rPr lang="en-US" sz="1200" dirty="0" err="1">
                <a:solidFill>
                  <a:srgbClr val="D4D4D4"/>
                </a:solidFill>
              </a:rPr>
              <a:t>skipIf</a:t>
            </a:r>
            <a:r>
              <a:rPr lang="en-US" sz="1200" dirty="0">
                <a:solidFill>
                  <a:srgbClr val="D4D4D4"/>
                </a:solidFill>
              </a:rPr>
              <a:t>, </a:t>
            </a:r>
            <a:r>
              <a:rPr lang="en-US" sz="1200" dirty="0" err="1">
                <a:solidFill>
                  <a:srgbClr val="D4D4D4"/>
                </a:solidFill>
              </a:rPr>
              <a:t>skipUnless</a:t>
            </a:r>
            <a:r>
              <a:rPr lang="en-US" sz="1200" dirty="0">
                <a:solidFill>
                  <a:srgbClr val="D4D4D4"/>
                </a:solidFill>
              </a:rPr>
              <a:t>, and </a:t>
            </a:r>
            <a:r>
              <a:rPr lang="en-US" sz="1200" dirty="0" err="1">
                <a:solidFill>
                  <a:srgbClr val="D4D4D4"/>
                </a:solidFill>
              </a:rPr>
              <a:t>self.skipTest</a:t>
            </a:r>
            <a:r>
              <a:rPr lang="en-US" sz="1200" dirty="0">
                <a:solidFill>
                  <a:srgbClr val="D4D4D4"/>
                </a:solidFill>
              </a:rPr>
              <a:t>).</a:t>
            </a:r>
          </a:p>
        </p:txBody>
      </p:sp>
    </p:spTree>
    <p:extLst>
      <p:ext uri="{BB962C8B-B14F-4D97-AF65-F5344CB8AC3E}">
        <p14:creationId xmlns:p14="http://schemas.microsoft.com/office/powerpoint/2010/main" val="4205949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Failures</a:t>
            </a:r>
            <a:endParaRPr dirty="0"/>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Sometimes, our tests fail</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Any Exception raised in a test case causes that test case to fail</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The assert methods raise exceptions if the expected result does not occur (i.e., </a:t>
            </a:r>
            <a:r>
              <a:rPr lang="en-US" sz="1800" dirty="0" err="1">
                <a:solidFill>
                  <a:srgbClr val="202020"/>
                </a:solidFill>
              </a:rPr>
              <a:t>assertEqual</a:t>
            </a:r>
            <a:r>
              <a:rPr lang="en-US" sz="1800" dirty="0">
                <a:solidFill>
                  <a:srgbClr val="202020"/>
                </a:solidFill>
              </a:rPr>
              <a:t> determines not equal)</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For certain edge or exception cases, we may expect an Exception to be raised</a:t>
            </a: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In those cases, an Exception is success – tests that our code correctly handles bogus data</a:t>
            </a: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assertRaises</a:t>
            </a:r>
            <a:r>
              <a:rPr lang="en-US" sz="1800" dirty="0">
                <a:solidFill>
                  <a:srgbClr val="202020"/>
                </a:solidFill>
              </a:rPr>
              <a:t> is provided by the unittest framework for this purpose</a:t>
            </a:r>
            <a:endParaRPr dirty="0"/>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pic>
        <p:nvPicPr>
          <p:cNvPr id="4" name="Graphic 3" descr="Clipboard Partially Crossed with solid fill">
            <a:extLst>
              <a:ext uri="{FF2B5EF4-FFF2-40B4-BE49-F238E27FC236}">
                <a16:creationId xmlns:a16="http://schemas.microsoft.com/office/drawing/2014/main" id="{E79FE6A3-B719-0E77-EEB7-9DC992629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0150" y="341725"/>
            <a:ext cx="914400" cy="914400"/>
          </a:xfrm>
          <a:prstGeom prst="rect">
            <a:avLst/>
          </a:prstGeom>
        </p:spPr>
      </p:pic>
    </p:spTree>
    <p:extLst>
      <p:ext uri="{BB962C8B-B14F-4D97-AF65-F5344CB8AC3E}">
        <p14:creationId xmlns:p14="http://schemas.microsoft.com/office/powerpoint/2010/main" val="322365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6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 Testing Classes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
        <p:nvSpPr>
          <p:cNvPr id="1296" name="Google Shape;1296;p112"/>
          <p:cNvSpPr txBox="1"/>
          <p:nvPr/>
        </p:nvSpPr>
        <p:spPr>
          <a:xfrm>
            <a:off x="3778031" y="1453483"/>
            <a:ext cx="45720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Build a set of Python classes and unit tests as described in the lab detail at </a:t>
            </a:r>
            <a:r>
              <a:rPr lang="en-US" sz="1200" dirty="0">
                <a:solidFill>
                  <a:srgbClr val="D4D4D4"/>
                </a:solidFill>
                <a:hlinkClick r:id="rId3"/>
              </a:rPr>
              <a:t>https://github.com/KernelGamut32/capital_group_edge_la_public/tree/main/labs/week02/unittest-python-movie</a:t>
            </a:r>
            <a:r>
              <a:rPr lang="en-US" sz="1200" dirty="0">
                <a:solidFill>
                  <a:srgbClr val="D4D4D4"/>
                </a:solidFill>
              </a:rPr>
              <a:t>.</a:t>
            </a:r>
          </a:p>
        </p:txBody>
      </p:sp>
    </p:spTree>
    <p:extLst>
      <p:ext uri="{BB962C8B-B14F-4D97-AF65-F5344CB8AC3E}">
        <p14:creationId xmlns:p14="http://schemas.microsoft.com/office/powerpoint/2010/main" val="2909965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One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Python Refresh, Part 1</a:t>
            </a:r>
            <a:endParaRPr dirty="0"/>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Two</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Python Refresh, Part 2</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Unit Testing/Debugging in Python, Part 1</a:t>
            </a: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r>
              <a:rPr lang="en-US" sz="1500" b="1" dirty="0">
                <a:solidFill>
                  <a:srgbClr val="404040"/>
                </a:solidFill>
              </a:rPr>
              <a:t>Day Three</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Unit Testing/Debugging in Python, Part 2</a:t>
            </a: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 Testing Classes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sp>
        <p:nvSpPr>
          <p:cNvPr id="1296" name="Google Shape;1296;p112"/>
          <p:cNvSpPr txBox="1"/>
          <p:nvPr/>
        </p:nvSpPr>
        <p:spPr>
          <a:xfrm>
            <a:off x="3778031" y="1453483"/>
            <a:ext cx="45720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Build a set of Python classes and unit tests as described in the lab detail at </a:t>
            </a:r>
            <a:r>
              <a:rPr lang="en-US" sz="1200" dirty="0">
                <a:solidFill>
                  <a:srgbClr val="D4D4D4"/>
                </a:solidFill>
                <a:hlinkClick r:id="rId3"/>
              </a:rPr>
              <a:t>https://github.com/KernelGamut32/capital_group_edge_la_public/tree/main/labs/week02/unittest-python-wordcount</a:t>
            </a:r>
            <a:r>
              <a:rPr lang="en-US" sz="1200" dirty="0">
                <a:solidFill>
                  <a:srgbClr val="D4D4D4"/>
                </a:solidFill>
              </a:rPr>
              <a:t>.</a:t>
            </a:r>
          </a:p>
        </p:txBody>
      </p:sp>
    </p:spTree>
    <p:extLst>
      <p:ext uri="{BB962C8B-B14F-4D97-AF65-F5344CB8AC3E}">
        <p14:creationId xmlns:p14="http://schemas.microsoft.com/office/powerpoint/2010/main" val="3050581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88"/>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sp>
        <p:nvSpPr>
          <p:cNvPr id="2289" name="Google Shape;2289;p1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dirty="0">
              <a:solidFill>
                <a:srgbClr val="202020"/>
              </a:solidFill>
            </a:endParaRPr>
          </a:p>
          <a:p>
            <a:pPr marL="914400" lvl="1" indent="-228600" algn="l" rtl="0">
              <a:lnSpc>
                <a:spcPct val="100000"/>
              </a:lnSpc>
              <a:spcBef>
                <a:spcPts val="0"/>
              </a:spcBef>
              <a:spcAft>
                <a:spcPts val="0"/>
              </a:spcAft>
              <a:buSzPts val="2700"/>
              <a:buNone/>
            </a:pPr>
            <a:r>
              <a:rPr lang="en-US" sz="1800" dirty="0">
                <a:solidFill>
                  <a:srgbClr val="202020"/>
                </a:solidFill>
              </a:rPr>
              <a:t>We use mocking/test doubles:</a:t>
            </a:r>
            <a:endParaRPr dirty="0"/>
          </a:p>
          <a:p>
            <a:pPr marL="1428750" lvl="2" indent="-285750" algn="l" rtl="0">
              <a:lnSpc>
                <a:spcPct val="100000"/>
              </a:lnSpc>
              <a:spcBef>
                <a:spcPts val="0"/>
              </a:spcBef>
              <a:spcAft>
                <a:spcPts val="0"/>
              </a:spcAft>
              <a:buClr>
                <a:srgbClr val="202020"/>
              </a:buClr>
              <a:buSzPts val="1350"/>
              <a:buFont typeface="Arial"/>
              <a:buChar char="●"/>
            </a:pPr>
            <a:r>
              <a:rPr lang="en-US" sz="1350" dirty="0">
                <a:solidFill>
                  <a:srgbClr val="202020"/>
                </a:solidFill>
              </a:rPr>
              <a:t>To help isolate our testing to focused areas of code</a:t>
            </a:r>
            <a:endParaRPr dirty="0"/>
          </a:p>
          <a:p>
            <a:pPr marL="1428750" lvl="2" indent="-285750" algn="l" rtl="0">
              <a:lnSpc>
                <a:spcPct val="100000"/>
              </a:lnSpc>
              <a:spcBef>
                <a:spcPts val="0"/>
              </a:spcBef>
              <a:spcAft>
                <a:spcPts val="0"/>
              </a:spcAft>
              <a:buClr>
                <a:srgbClr val="202020"/>
              </a:buClr>
              <a:buSzPts val="1350"/>
              <a:buFont typeface="Arial"/>
              <a:buChar char="●"/>
            </a:pPr>
            <a:r>
              <a:rPr lang="en-US" sz="1350" dirty="0">
                <a:solidFill>
                  <a:srgbClr val="202020"/>
                </a:solidFill>
              </a:rPr>
              <a:t>To manage dependencies and help control testing against them</a:t>
            </a:r>
            <a:endParaRPr dirty="0"/>
          </a:p>
          <a:p>
            <a:pPr marL="1428750" lvl="2" indent="-285750" algn="l" rtl="0">
              <a:lnSpc>
                <a:spcPct val="100000"/>
              </a:lnSpc>
              <a:spcBef>
                <a:spcPts val="0"/>
              </a:spcBef>
              <a:spcAft>
                <a:spcPts val="0"/>
              </a:spcAft>
              <a:buClr>
                <a:srgbClr val="202020"/>
              </a:buClr>
              <a:buSzPts val="1350"/>
              <a:buFont typeface="Arial"/>
              <a:buChar char="●"/>
            </a:pPr>
            <a:r>
              <a:rPr lang="en-US" sz="1350" dirty="0">
                <a:solidFill>
                  <a:srgbClr val="202020"/>
                </a:solidFill>
              </a:rPr>
              <a:t>To force special cases that exercise specific code flows</a:t>
            </a:r>
            <a:endParaRPr dirty="0"/>
          </a:p>
          <a:p>
            <a:pPr marL="1428750" lvl="2" indent="-285750" algn="l" rtl="0">
              <a:lnSpc>
                <a:spcPct val="100000"/>
              </a:lnSpc>
              <a:spcBef>
                <a:spcPts val="0"/>
              </a:spcBef>
              <a:spcAft>
                <a:spcPts val="0"/>
              </a:spcAft>
              <a:buClr>
                <a:srgbClr val="202020"/>
              </a:buClr>
              <a:buSzPts val="1350"/>
              <a:buFont typeface="Arial"/>
              <a:buChar char="●"/>
            </a:pPr>
            <a:r>
              <a:rPr lang="en-US" sz="1350" dirty="0">
                <a:solidFill>
                  <a:srgbClr val="202020"/>
                </a:solidFill>
              </a:rPr>
              <a:t>To bring stability and consistency to our tests</a:t>
            </a:r>
            <a:endParaRPr dirty="0"/>
          </a:p>
          <a:p>
            <a:pPr marL="1428750" lvl="2" indent="-285750" algn="l" rtl="0">
              <a:lnSpc>
                <a:spcPct val="100000"/>
              </a:lnSpc>
              <a:spcBef>
                <a:spcPts val="0"/>
              </a:spcBef>
              <a:spcAft>
                <a:spcPts val="0"/>
              </a:spcAft>
              <a:buClr>
                <a:srgbClr val="202020"/>
              </a:buClr>
              <a:buSzPts val="1350"/>
              <a:buFont typeface="Arial"/>
              <a:buChar char="●"/>
            </a:pPr>
            <a:r>
              <a:rPr lang="en-US" sz="1350" dirty="0">
                <a:solidFill>
                  <a:srgbClr val="202020"/>
                </a:solidFill>
              </a:rPr>
              <a:t>Helps make the “unit” in unit testing possible</a:t>
            </a:r>
            <a:endParaRPr dirty="0"/>
          </a:p>
        </p:txBody>
      </p:sp>
      <p:sp>
        <p:nvSpPr>
          <p:cNvPr id="2296" name="Google Shape;2296;p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pic>
        <p:nvPicPr>
          <p:cNvPr id="3" name="Graphic 2" descr="3d Glasses with solid fill">
            <a:extLst>
              <a:ext uri="{FF2B5EF4-FFF2-40B4-BE49-F238E27FC236}">
                <a16:creationId xmlns:a16="http://schemas.microsoft.com/office/drawing/2014/main" id="{508889ED-D0E4-27B4-C95C-4878A0B392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0150" y="34172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0" name="Google Shape;2310;p190"/>
            <p:cNvCxnSpPr>
              <a:stCxn id="2305" idx="2"/>
              <a:endCxn id="2306" idx="0"/>
            </p:cNvCxnSpPr>
            <p:nvPr/>
          </p:nvCxnSpPr>
          <p:spPr>
            <a:xfrm>
              <a:off x="3207673" y="343504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1" name="Google Shape;2311;p190"/>
            <p:cNvCxnSpPr>
              <a:stCxn id="2306" idx="2"/>
              <a:endCxn id="2307" idx="0"/>
            </p:cNvCxnSpPr>
            <p:nvPr/>
          </p:nvCxnSpPr>
          <p:spPr>
            <a:xfrm>
              <a:off x="3207671" y="4835467"/>
              <a:ext cx="0" cy="486000"/>
            </a:xfrm>
            <a:prstGeom prst="straightConnector1">
              <a:avLst/>
            </a:prstGeom>
            <a:noFill/>
            <a:ln w="9525" cap="flat" cmpd="sng">
              <a:solidFill>
                <a:srgbClr val="3E3E3E"/>
              </a:solidFill>
              <a:prstDash val="solid"/>
              <a:round/>
              <a:headEnd type="none" w="sm" len="sm"/>
              <a:tailEnd type="triangle" w="lg" len="lg"/>
            </a:ln>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Dummies</a:t>
            </a:r>
            <a:endParaRPr/>
          </a:p>
        </p:txBody>
      </p:sp>
      <p:sp>
        <p:nvSpPr>
          <p:cNvPr id="2317" name="Google Shape;2317;p19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dirty="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Simplest form of test double</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No real functionality – mostly a placeholder</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When dependency exists but is not needed for the test</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Create and use an empty or straightforward copy</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Returns meaningless value on every call</a:t>
            </a:r>
            <a:endParaRPr dirty="0"/>
          </a:p>
        </p:txBody>
      </p:sp>
      <p:sp>
        <p:nvSpPr>
          <p:cNvPr id="2318" name="Google Shape;2318;p1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pic>
        <p:nvPicPr>
          <p:cNvPr id="3" name="Graphic 2" descr="Test Dummy with solid fill">
            <a:extLst>
              <a:ext uri="{FF2B5EF4-FFF2-40B4-BE49-F238E27FC236}">
                <a16:creationId xmlns:a16="http://schemas.microsoft.com/office/drawing/2014/main" id="{E57AC767-90A2-7DF4-EE15-B92DF2EFDC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0150" y="34172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1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Stubs</a:t>
            </a:r>
            <a:endParaRPr/>
          </a:p>
        </p:txBody>
      </p:sp>
      <p:sp>
        <p:nvSpPr>
          <p:cNvPr id="2324" name="Google Shape;2324;p19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dirty="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Same response regardless of parameters passed</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Used to test different paths through code</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Allows you to control the value of the dependency</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Can also use to force an exception</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Create a copy of the dependency and return same value</a:t>
            </a:r>
            <a:endParaRPr dirty="0"/>
          </a:p>
        </p:txBody>
      </p:sp>
      <p:sp>
        <p:nvSpPr>
          <p:cNvPr id="2325" name="Google Shape;2325;p1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pic>
        <p:nvPicPr>
          <p:cNvPr id="3" name="Graphic 2" descr="Forbidden with solid fill">
            <a:extLst>
              <a:ext uri="{FF2B5EF4-FFF2-40B4-BE49-F238E27FC236}">
                <a16:creationId xmlns:a16="http://schemas.microsoft.com/office/drawing/2014/main" id="{0C6FC64A-3561-6C73-13FF-57C5E1140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0150" y="34172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Spies</a:t>
            </a:r>
            <a:endParaRPr/>
          </a:p>
        </p:txBody>
      </p:sp>
      <p:sp>
        <p:nvSpPr>
          <p:cNvPr id="2331" name="Google Shape;2331;p19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dirty="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Can return a value like a stub</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Also provides info about how called</a:t>
            </a:r>
            <a:endParaRPr dirty="0"/>
          </a:p>
          <a:p>
            <a:pPr marL="1428750" lvl="2" indent="-285750" algn="l" rtl="0">
              <a:lnSpc>
                <a:spcPct val="100000"/>
              </a:lnSpc>
              <a:spcBef>
                <a:spcPts val="0"/>
              </a:spcBef>
              <a:spcAft>
                <a:spcPts val="0"/>
              </a:spcAft>
              <a:buClr>
                <a:srgbClr val="202020"/>
              </a:buClr>
              <a:buSzPts val="1350"/>
              <a:buFont typeface="Noto Sans Symbols"/>
              <a:buChar char="⮚"/>
            </a:pPr>
            <a:r>
              <a:rPr lang="en-US" sz="1350" dirty="0">
                <a:solidFill>
                  <a:srgbClr val="202020"/>
                </a:solidFill>
              </a:rPr>
              <a:t>Verify member call with specific parameter values</a:t>
            </a:r>
            <a:endParaRPr dirty="0"/>
          </a:p>
          <a:p>
            <a:pPr marL="1428750" lvl="2" indent="-285750" algn="l" rtl="0">
              <a:lnSpc>
                <a:spcPct val="100000"/>
              </a:lnSpc>
              <a:spcBef>
                <a:spcPts val="0"/>
              </a:spcBef>
              <a:spcAft>
                <a:spcPts val="0"/>
              </a:spcAft>
              <a:buClr>
                <a:srgbClr val="202020"/>
              </a:buClr>
              <a:buSzPts val="1350"/>
              <a:buFont typeface="Noto Sans Symbols"/>
              <a:buChar char="⮚"/>
            </a:pPr>
            <a:r>
              <a:rPr lang="en-US" sz="1350" dirty="0">
                <a:solidFill>
                  <a:srgbClr val="202020"/>
                </a:solidFill>
              </a:rPr>
              <a:t>Verify member call a specific number of times</a:t>
            </a:r>
            <a:endParaRPr dirty="0"/>
          </a:p>
          <a:p>
            <a:pPr marL="1428750" lvl="2" indent="-285750" algn="l" rtl="0">
              <a:lnSpc>
                <a:spcPct val="100000"/>
              </a:lnSpc>
              <a:spcBef>
                <a:spcPts val="0"/>
              </a:spcBef>
              <a:spcAft>
                <a:spcPts val="0"/>
              </a:spcAft>
              <a:buClr>
                <a:srgbClr val="202020"/>
              </a:buClr>
              <a:buSzPts val="1350"/>
              <a:buFont typeface="Noto Sans Symbols"/>
              <a:buChar char="⮚"/>
            </a:pPr>
            <a:r>
              <a:rPr lang="en-US" sz="1350" dirty="0">
                <a:solidFill>
                  <a:srgbClr val="202020"/>
                </a:solidFill>
              </a:rPr>
              <a:t>Verify whether member called or not</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Helpful with testing at third party boundaries</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Helpful with managing side effects of dependencies</a:t>
            </a:r>
            <a:endParaRPr dirty="0"/>
          </a:p>
        </p:txBody>
      </p:sp>
      <p:sp>
        <p:nvSpPr>
          <p:cNvPr id="2332" name="Google Shape;2332;p1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pic>
        <p:nvPicPr>
          <p:cNvPr id="3" name="Graphic 2" descr="Detective female with solid fill">
            <a:extLst>
              <a:ext uri="{FF2B5EF4-FFF2-40B4-BE49-F238E27FC236}">
                <a16:creationId xmlns:a16="http://schemas.microsoft.com/office/drawing/2014/main" id="{2E407C23-07B2-F88A-39DF-E0074004FB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0150" y="34172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3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1"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Mocks</a:t>
            </a:r>
            <a:endParaRPr/>
          </a:p>
        </p:txBody>
      </p:sp>
      <p:sp>
        <p:nvSpPr>
          <p:cNvPr id="2338" name="Google Shape;2338;p19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dirty="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Programmable spies</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Can return a set value like a spy</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Difference is ability to setup test data in the double</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Provides additional flexibility - can code the setup</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Still only returns set value but it’s the value coded</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Trade-off – requires setup work</a:t>
            </a:r>
            <a:endParaRPr dirty="0"/>
          </a:p>
        </p:txBody>
      </p:sp>
      <p:sp>
        <p:nvSpPr>
          <p:cNvPr id="2339" name="Google Shape;2339;p1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pic>
        <p:nvPicPr>
          <p:cNvPr id="3" name="Graphic 2" descr="Group brainstorm with solid fill">
            <a:extLst>
              <a:ext uri="{FF2B5EF4-FFF2-40B4-BE49-F238E27FC236}">
                <a16:creationId xmlns:a16="http://schemas.microsoft.com/office/drawing/2014/main" id="{95B5C33B-4804-0455-D713-3FCFA2270A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0150" y="34172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3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3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Fakes</a:t>
            </a:r>
            <a:endParaRPr/>
          </a:p>
        </p:txBody>
      </p:sp>
      <p:sp>
        <p:nvSpPr>
          <p:cNvPr id="2345" name="Google Shape;2345;p19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dirty="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Most powerful type of test double</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Acts like the class/component it’s doubling for</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Double that’s more sophisticated (but still controlled)</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Useful for managing downstream dependencies</a:t>
            </a:r>
            <a:endParaRPr dirty="0"/>
          </a:p>
          <a:p>
            <a:pPr marL="1428750" lvl="2" indent="-285750" algn="l" rtl="0">
              <a:lnSpc>
                <a:spcPct val="100000"/>
              </a:lnSpc>
              <a:spcBef>
                <a:spcPts val="0"/>
              </a:spcBef>
              <a:spcAft>
                <a:spcPts val="0"/>
              </a:spcAft>
              <a:buClr>
                <a:srgbClr val="202020"/>
              </a:buClr>
              <a:buSzPts val="1350"/>
              <a:buFont typeface="Noto Sans Symbols"/>
              <a:buChar char="⮚"/>
            </a:pPr>
            <a:r>
              <a:rPr lang="en-US" sz="1350" dirty="0">
                <a:solidFill>
                  <a:srgbClr val="202020"/>
                </a:solidFill>
              </a:rPr>
              <a:t>Gating database connections</a:t>
            </a:r>
            <a:endParaRPr dirty="0"/>
          </a:p>
          <a:p>
            <a:pPr marL="1428750" lvl="2" indent="-285750" algn="l" rtl="0">
              <a:lnSpc>
                <a:spcPct val="100000"/>
              </a:lnSpc>
              <a:spcBef>
                <a:spcPts val="0"/>
              </a:spcBef>
              <a:spcAft>
                <a:spcPts val="0"/>
              </a:spcAft>
              <a:buClr>
                <a:srgbClr val="202020"/>
              </a:buClr>
              <a:buSzPts val="1350"/>
              <a:buFont typeface="Noto Sans Symbols"/>
              <a:buChar char="⮚"/>
            </a:pPr>
            <a:r>
              <a:rPr lang="en-US" sz="1350" dirty="0">
                <a:solidFill>
                  <a:srgbClr val="202020"/>
                </a:solidFill>
              </a:rPr>
              <a:t>Gating web service calls</a:t>
            </a:r>
            <a:endParaRPr dirty="0"/>
          </a:p>
          <a:p>
            <a:pPr marL="1428750" lvl="2" indent="-285750" algn="l" rtl="0">
              <a:lnSpc>
                <a:spcPct val="100000"/>
              </a:lnSpc>
              <a:spcBef>
                <a:spcPts val="0"/>
              </a:spcBef>
              <a:spcAft>
                <a:spcPts val="0"/>
              </a:spcAft>
              <a:buClr>
                <a:srgbClr val="202020"/>
              </a:buClr>
              <a:buSzPts val="1350"/>
              <a:buFont typeface="Noto Sans Symbols"/>
              <a:buChar char="⮚"/>
            </a:pPr>
            <a:r>
              <a:rPr lang="en-US" sz="1350" dirty="0">
                <a:solidFill>
                  <a:srgbClr val="202020"/>
                </a:solidFill>
              </a:rPr>
              <a:t>File operations</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 Can appear to integrate but control results</a:t>
            </a:r>
            <a:endParaRPr dirty="0"/>
          </a:p>
        </p:txBody>
      </p:sp>
      <p:sp>
        <p:nvSpPr>
          <p:cNvPr id="2346" name="Google Shape;2346;p1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pic>
        <p:nvPicPr>
          <p:cNvPr id="3" name="Graphic 2" descr="Dragon with solid fill">
            <a:extLst>
              <a:ext uri="{FF2B5EF4-FFF2-40B4-BE49-F238E27FC236}">
                <a16:creationId xmlns:a16="http://schemas.microsoft.com/office/drawing/2014/main" id="{F00C59BF-4E6D-0FD5-BAC2-819316FAB3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0150" y="34172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4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 Mocking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extLst>
      <p:ext uri="{BB962C8B-B14F-4D97-AF65-F5344CB8AC3E}">
        <p14:creationId xmlns:p14="http://schemas.microsoft.com/office/powerpoint/2010/main" val="3210592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Four</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Docker &amp; Kubernetes, Part 1</a:t>
            </a:r>
            <a:endParaRPr dirty="0"/>
          </a:p>
          <a:p>
            <a:pPr marL="133350" marR="0" lvl="0" indent="0" algn="l" rtl="0">
              <a:lnSpc>
                <a:spcPct val="150000"/>
              </a:lnSpc>
              <a:spcBef>
                <a:spcPts val="0"/>
              </a:spcBef>
              <a:spcAft>
                <a:spcPts val="0"/>
              </a:spcAft>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Five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Docker &amp; Kubernetes, Part 2</a:t>
            </a:r>
          </a:p>
          <a:p>
            <a:pPr marL="133350" marR="0" lvl="0" algn="l" rtl="0">
              <a:lnSpc>
                <a:spcPct val="150000"/>
              </a:lnSpc>
              <a:spcBef>
                <a:spcPts val="0"/>
              </a:spcBef>
              <a:spcAft>
                <a:spcPts val="0"/>
              </a:spcAft>
              <a:buClr>
                <a:srgbClr val="404040"/>
              </a:buClr>
              <a:buSzPts val="1500"/>
            </a:pPr>
            <a:endParaRPr lang="en-US" sz="1500" b="0" i="0" u="none" strike="noStrike" cap="none" dirty="0">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196"/>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60</a:t>
            </a:fld>
            <a:endParaRPr/>
          </a:p>
        </p:txBody>
      </p:sp>
      <p:sp>
        <p:nvSpPr>
          <p:cNvPr id="2352" name="Google Shape;2352;p1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pic>
        <p:nvPicPr>
          <p:cNvPr id="3" name="Picture 2" descr="Wall covered in sticky notes">
            <a:extLst>
              <a:ext uri="{FF2B5EF4-FFF2-40B4-BE49-F238E27FC236}">
                <a16:creationId xmlns:a16="http://schemas.microsoft.com/office/drawing/2014/main" id="{192D4708-EF78-817E-65F3-8AFD25C67609}"/>
              </a:ext>
            </a:extLst>
          </p:cNvPr>
          <p:cNvPicPr>
            <a:picLocks noChangeAspect="1"/>
          </p:cNvPicPr>
          <p:nvPr/>
        </p:nvPicPr>
        <p:blipFill>
          <a:blip r:embed="rId3"/>
          <a:stretch>
            <a:fillRect/>
          </a:stretch>
        </p:blipFill>
        <p:spPr>
          <a:xfrm>
            <a:off x="2046421" y="1205393"/>
            <a:ext cx="5051158" cy="336743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58" name="Google Shape;2358;p19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dirty="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Coverage in unit testing measures the % of your code under test that is exercised by a unit test</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Coverage value can range between 0 and 100 %</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Question: What is the right target % of coverage to aim for?</a:t>
            </a:r>
            <a:endParaRPr dirty="0"/>
          </a:p>
        </p:txBody>
      </p:sp>
      <p:sp>
        <p:nvSpPr>
          <p:cNvPr id="2359" name="Google Shape;2359;p1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pic>
        <p:nvPicPr>
          <p:cNvPr id="2" name="Picture 1" descr="Wall covered in sticky notes">
            <a:extLst>
              <a:ext uri="{FF2B5EF4-FFF2-40B4-BE49-F238E27FC236}">
                <a16:creationId xmlns:a16="http://schemas.microsoft.com/office/drawing/2014/main" id="{A4D09474-8206-D427-8358-9D8E57E86744}"/>
              </a:ext>
            </a:extLst>
          </p:cNvPr>
          <p:cNvPicPr>
            <a:picLocks noChangeAspect="1"/>
          </p:cNvPicPr>
          <p:nvPr/>
        </p:nvPicPr>
        <p:blipFill>
          <a:blip r:embed="rId3"/>
          <a:stretch>
            <a:fillRect/>
          </a:stretch>
        </p:blipFill>
        <p:spPr>
          <a:xfrm>
            <a:off x="7661408" y="546280"/>
            <a:ext cx="723142" cy="482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8"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65" name="Google Shape;2365;p19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dirty="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coverage.py can be used to measure test coverage in your Python app</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Install using pip (</a:t>
            </a:r>
            <a:r>
              <a:rPr lang="en-US" sz="1650" i="1" dirty="0">
                <a:solidFill>
                  <a:srgbClr val="202020"/>
                </a:solidFill>
              </a:rPr>
              <a:t>pip install coverage</a:t>
            </a:r>
            <a:r>
              <a:rPr lang="en-US" sz="1650" dirty="0">
                <a:solidFill>
                  <a:srgbClr val="202020"/>
                </a:solidFill>
              </a:rPr>
              <a:t>)</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Use </a:t>
            </a:r>
            <a:r>
              <a:rPr lang="en-US" sz="1650" i="1" dirty="0">
                <a:solidFill>
                  <a:srgbClr val="202020"/>
                </a:solidFill>
              </a:rPr>
              <a:t>coverage run</a:t>
            </a:r>
            <a:r>
              <a:rPr lang="en-US" sz="1650" dirty="0">
                <a:solidFill>
                  <a:srgbClr val="202020"/>
                </a:solidFill>
              </a:rPr>
              <a:t> to measure</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For unittest, use </a:t>
            </a:r>
            <a:r>
              <a:rPr lang="en-US" sz="1650" i="1" dirty="0">
                <a:solidFill>
                  <a:srgbClr val="202020"/>
                </a:solidFill>
              </a:rPr>
              <a:t>coverage run -m unittest &lt;target&gt;</a:t>
            </a:r>
            <a:endParaRPr sz="1650" dirty="0">
              <a:solidFill>
                <a:srgbClr val="202020"/>
              </a:solidFill>
            </a:endParaRPr>
          </a:p>
        </p:txBody>
      </p:sp>
      <p:sp>
        <p:nvSpPr>
          <p:cNvPr id="2366" name="Google Shape;2366;p1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pic>
        <p:nvPicPr>
          <p:cNvPr id="2" name="Picture 1" descr="Wall covered in sticky notes">
            <a:extLst>
              <a:ext uri="{FF2B5EF4-FFF2-40B4-BE49-F238E27FC236}">
                <a16:creationId xmlns:a16="http://schemas.microsoft.com/office/drawing/2014/main" id="{CB71CF97-34BD-00AA-42D8-E1E5FE9AE00F}"/>
              </a:ext>
            </a:extLst>
          </p:cNvPr>
          <p:cNvPicPr>
            <a:picLocks noChangeAspect="1"/>
          </p:cNvPicPr>
          <p:nvPr/>
        </p:nvPicPr>
        <p:blipFill>
          <a:blip r:embed="rId3"/>
          <a:stretch>
            <a:fillRect/>
          </a:stretch>
        </p:blipFill>
        <p:spPr>
          <a:xfrm>
            <a:off x="7661408" y="546280"/>
            <a:ext cx="723142" cy="482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6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dirty="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Use </a:t>
            </a:r>
            <a:r>
              <a:rPr lang="en-US" sz="1650" i="1" dirty="0">
                <a:solidFill>
                  <a:srgbClr val="202020"/>
                </a:solidFill>
              </a:rPr>
              <a:t>coverage report</a:t>
            </a:r>
            <a:r>
              <a:rPr lang="en-US" sz="1650" dirty="0">
                <a:solidFill>
                  <a:srgbClr val="202020"/>
                </a:solidFill>
              </a:rPr>
              <a:t> to report coverage results</a:t>
            </a:r>
            <a:endParaRPr dirty="0"/>
          </a:p>
          <a:p>
            <a:pPr marL="971550" lvl="1" indent="-285750" algn="l" rtl="0">
              <a:lnSpc>
                <a:spcPct val="100000"/>
              </a:lnSpc>
              <a:spcBef>
                <a:spcPts val="0"/>
              </a:spcBef>
              <a:spcAft>
                <a:spcPts val="0"/>
              </a:spcAft>
              <a:buClr>
                <a:srgbClr val="202020"/>
              </a:buClr>
              <a:buSzPts val="1650"/>
              <a:buFont typeface="Arial"/>
              <a:buChar char="●"/>
            </a:pPr>
            <a:r>
              <a:rPr lang="en-US" sz="1650" dirty="0">
                <a:solidFill>
                  <a:srgbClr val="202020"/>
                </a:solidFill>
              </a:rPr>
              <a:t>Alternatively, coverage html can be used to view coverage results in a more user-friendly manner</a:t>
            </a:r>
            <a:endParaRPr dirty="0"/>
          </a:p>
        </p:txBody>
      </p:sp>
      <p:sp>
        <p:nvSpPr>
          <p:cNvPr id="2373" name="Google Shape;2373;p1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63</a:t>
            </a:fld>
            <a:endParaRPr/>
          </a:p>
        </p:txBody>
      </p:sp>
      <p:pic>
        <p:nvPicPr>
          <p:cNvPr id="2" name="Picture 1" descr="Wall covered in sticky notes">
            <a:extLst>
              <a:ext uri="{FF2B5EF4-FFF2-40B4-BE49-F238E27FC236}">
                <a16:creationId xmlns:a16="http://schemas.microsoft.com/office/drawing/2014/main" id="{3E78651E-D42F-797A-D68C-4F9064D2F3E8}"/>
              </a:ext>
            </a:extLst>
          </p:cNvPr>
          <p:cNvPicPr>
            <a:picLocks noChangeAspect="1"/>
          </p:cNvPicPr>
          <p:nvPr/>
        </p:nvPicPr>
        <p:blipFill>
          <a:blip r:embed="rId3"/>
          <a:stretch>
            <a:fillRect/>
          </a:stretch>
        </p:blipFill>
        <p:spPr>
          <a:xfrm>
            <a:off x="7661408" y="546280"/>
            <a:ext cx="723142" cy="482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 TDD and Mocking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64</a:t>
            </a:fld>
            <a:endParaRPr/>
          </a:p>
        </p:txBody>
      </p:sp>
      <p:sp>
        <p:nvSpPr>
          <p:cNvPr id="1296" name="Google Shape;1296;p112"/>
          <p:cNvSpPr txBox="1"/>
          <p:nvPr/>
        </p:nvSpPr>
        <p:spPr>
          <a:xfrm>
            <a:off x="3778031" y="1453483"/>
            <a:ext cx="45720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Walk through the notebook (including code examples and exercises) at </a:t>
            </a:r>
            <a:r>
              <a:rPr lang="en-US" sz="1200" dirty="0">
                <a:solidFill>
                  <a:srgbClr val="D4D4D4"/>
                </a:solidFill>
                <a:hlinkClick r:id="rId3"/>
              </a:rPr>
              <a:t>https://github.com/KernelGamut32/intermediate-python/blob/main/15%20Testing%20%2B%20TDD%20%2B%20Mocking.ipynb</a:t>
            </a:r>
            <a:r>
              <a:rPr lang="en-US" sz="1200" dirty="0">
                <a:solidFill>
                  <a:srgbClr val="D4D4D4"/>
                </a:solidFill>
              </a:rPr>
              <a:t>.</a:t>
            </a:r>
          </a:p>
        </p:txBody>
      </p:sp>
    </p:spTree>
    <p:extLst>
      <p:ext uri="{BB962C8B-B14F-4D97-AF65-F5344CB8AC3E}">
        <p14:creationId xmlns:p14="http://schemas.microsoft.com/office/powerpoint/2010/main" val="1434462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 TDD and Mocking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65</a:t>
            </a:fld>
            <a:endParaRPr/>
          </a:p>
        </p:txBody>
      </p:sp>
      <p:sp>
        <p:nvSpPr>
          <p:cNvPr id="1296" name="Google Shape;1296;p112"/>
          <p:cNvSpPr txBox="1"/>
          <p:nvPr/>
        </p:nvSpPr>
        <p:spPr>
          <a:xfrm>
            <a:off x="3778031" y="1453483"/>
            <a:ext cx="45720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Build a set of Python classes and unit tests as described in the lab detail at </a:t>
            </a:r>
            <a:r>
              <a:rPr lang="en-US" sz="1200" dirty="0">
                <a:solidFill>
                  <a:srgbClr val="D4D4D4"/>
                </a:solidFill>
                <a:hlinkClick r:id="rId3"/>
              </a:rPr>
              <a:t>https://github.com/KernelGamut32/capital_group_edge_la_public/tree/main/labs/week02/unittest-python-mocking</a:t>
            </a:r>
            <a:r>
              <a:rPr lang="en-US" sz="1200" dirty="0">
                <a:solidFill>
                  <a:srgbClr val="D4D4D4"/>
                </a:solidFill>
              </a:rPr>
              <a:t>.</a:t>
            </a:r>
          </a:p>
        </p:txBody>
      </p:sp>
    </p:spTree>
    <p:extLst>
      <p:ext uri="{BB962C8B-B14F-4D97-AF65-F5344CB8AC3E}">
        <p14:creationId xmlns:p14="http://schemas.microsoft.com/office/powerpoint/2010/main" val="3713085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dirty="0"/>
              <a:t>Docker &amp; Kubernetes</a:t>
            </a:r>
            <a:endParaRPr dirty="0"/>
          </a:p>
        </p:txBody>
      </p:sp>
    </p:spTree>
    <p:extLst>
      <p:ext uri="{BB962C8B-B14F-4D97-AF65-F5344CB8AC3E}">
        <p14:creationId xmlns:p14="http://schemas.microsoft.com/office/powerpoint/2010/main" val="1506766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Why Containerization?</a:t>
            </a:r>
            <a:endParaRPr dirty="0">
              <a:latin typeface="Arial" panose="020B0604020202020204" pitchFamily="34" charset="0"/>
              <a:ea typeface="Helvetica Neue"/>
              <a:cs typeface="Arial" panose="020B0604020202020204" pitchFamily="34" charset="0"/>
              <a:sym typeface="Helvetica Neue"/>
            </a:endParaRPr>
          </a:p>
        </p:txBody>
      </p:sp>
      <p:sp>
        <p:nvSpPr>
          <p:cNvPr id="188" name="Google Shape;188;p28"/>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solidFill>
              </a:rPr>
              <a:t>Abstracts away the code implementation so you can deploy in a platform-agnostic manner, writing in the language of your choice</a:t>
            </a:r>
          </a:p>
          <a:p>
            <a:pPr marL="514350" indent="-285750">
              <a:spcBef>
                <a:spcPts val="0"/>
              </a:spcBef>
              <a:buClrTx/>
              <a:buSzPct val="100000"/>
              <a:buFont typeface="Arial" panose="020B0604020202020204" pitchFamily="34" charset="0"/>
              <a:buChar char="●"/>
            </a:pPr>
            <a:r>
              <a:rPr lang="en-US" dirty="0">
                <a:solidFill>
                  <a:schemeClr val="tx1"/>
                </a:solidFill>
              </a:rPr>
              <a:t>Aligns strongly with the principles and practices of DevOps</a:t>
            </a:r>
          </a:p>
          <a:p>
            <a:pPr marL="514350" indent="-285750">
              <a:spcBef>
                <a:spcPts val="0"/>
              </a:spcBef>
              <a:buClrTx/>
              <a:buSzPct val="100000"/>
              <a:buFont typeface="Arial" panose="020B0604020202020204" pitchFamily="34" charset="0"/>
              <a:buChar char="●"/>
            </a:pPr>
            <a:r>
              <a:rPr lang="en-US" dirty="0">
                <a:solidFill>
                  <a:schemeClr val="tx1"/>
                </a:solidFill>
              </a:rPr>
              <a:t>Helps leverage the power of the cloud</a:t>
            </a:r>
          </a:p>
          <a:p>
            <a:pPr marL="514350" indent="-285750">
              <a:spcBef>
                <a:spcPts val="0"/>
              </a:spcBef>
              <a:buClrTx/>
              <a:buSzPct val="100000"/>
              <a:buFont typeface="Arial" panose="020B0604020202020204" pitchFamily="34" charset="0"/>
              <a:buChar char="●"/>
            </a:pPr>
            <a:r>
              <a:rPr lang="en-US" dirty="0">
                <a:solidFill>
                  <a:schemeClr val="tx1"/>
                </a:solidFill>
              </a:rPr>
              <a:t>Speeds up important non-coding activities (infrastructure spin-up, testing, CI/CD tasks, </a:t>
            </a:r>
            <a:r>
              <a:rPr lang="en-US" dirty="0" err="1">
                <a:solidFill>
                  <a:schemeClr val="tx1"/>
                </a:solidFill>
              </a:rPr>
              <a:t>DevSecOps</a:t>
            </a:r>
            <a:r>
              <a:rPr lang="en-US" dirty="0">
                <a:solidFill>
                  <a:schemeClr val="tx1"/>
                </a:solidFill>
              </a:rPr>
              <a:t>, code quality checks, etc.</a:t>
            </a:r>
          </a:p>
          <a:p>
            <a:pPr marL="514350" indent="-285750">
              <a:spcBef>
                <a:spcPts val="0"/>
              </a:spcBef>
              <a:buClrTx/>
              <a:buSzPct val="100000"/>
              <a:buFont typeface="Arial" panose="020B0604020202020204" pitchFamily="34" charset="0"/>
              <a:buChar char="●"/>
            </a:pPr>
            <a:r>
              <a:rPr lang="en-US" dirty="0">
                <a:solidFill>
                  <a:schemeClr val="tx1"/>
                </a:solidFill>
              </a:rPr>
              <a:t>Helps breed consistency vs. “snowflake”</a:t>
            </a:r>
            <a:endParaRPr dirty="0">
              <a:solidFill>
                <a:schemeClr val="tx1"/>
              </a:solidFill>
            </a:endParaRPr>
          </a:p>
        </p:txBody>
      </p:sp>
      <p:sp>
        <p:nvSpPr>
          <p:cNvPr id="189" name="Google Shape;189;p28"/>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67</a:t>
            </a:fld>
            <a:endParaRPr/>
          </a:p>
        </p:txBody>
      </p:sp>
      <p:pic>
        <p:nvPicPr>
          <p:cNvPr id="3" name="Picture 2" descr="Colorful cargo containers stacked with a worker standing">
            <a:extLst>
              <a:ext uri="{FF2B5EF4-FFF2-40B4-BE49-F238E27FC236}">
                <a16:creationId xmlns:a16="http://schemas.microsoft.com/office/drawing/2014/main" id="{C36B81F9-7B4C-700D-660C-F347D6F8370A}"/>
              </a:ext>
            </a:extLst>
          </p:cNvPr>
          <p:cNvPicPr>
            <a:picLocks noChangeAspect="1"/>
          </p:cNvPicPr>
          <p:nvPr/>
        </p:nvPicPr>
        <p:blipFill>
          <a:blip r:embed="rId3"/>
          <a:stretch>
            <a:fillRect/>
          </a:stretch>
        </p:blipFill>
        <p:spPr>
          <a:xfrm>
            <a:off x="4572000" y="2374901"/>
            <a:ext cx="3838528" cy="2571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What Do We Mean by Application Hosting?</a:t>
            </a:r>
            <a:endParaRPr dirty="0">
              <a:latin typeface="Arial" panose="020B0604020202020204" pitchFamily="34" charset="0"/>
              <a:ea typeface="Helvetica Neue"/>
              <a:cs typeface="Arial" panose="020B0604020202020204" pitchFamily="34" charset="0"/>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68</a:t>
            </a:fld>
            <a:endParaRPr/>
          </a:p>
        </p:txBody>
      </p:sp>
      <p:pic>
        <p:nvPicPr>
          <p:cNvPr id="3" name="Graphic 2" descr="Box with solid fill">
            <a:extLst>
              <a:ext uri="{FF2B5EF4-FFF2-40B4-BE49-F238E27FC236}">
                <a16:creationId xmlns:a16="http://schemas.microsoft.com/office/drawing/2014/main" id="{F47CBFC0-E1BA-7EE6-403F-4D54C7D28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8552" y="1650310"/>
            <a:ext cx="457200" cy="457200"/>
          </a:xfrm>
          <a:prstGeom prst="rect">
            <a:avLst/>
          </a:prstGeom>
        </p:spPr>
      </p:pic>
      <p:sp>
        <p:nvSpPr>
          <p:cNvPr id="4" name="TextBox 3">
            <a:extLst>
              <a:ext uri="{FF2B5EF4-FFF2-40B4-BE49-F238E27FC236}">
                <a16:creationId xmlns:a16="http://schemas.microsoft.com/office/drawing/2014/main" id="{4059A06E-0E53-DCF4-E53A-B4605A8CB469}"/>
              </a:ext>
            </a:extLst>
          </p:cNvPr>
          <p:cNvSpPr txBox="1"/>
          <p:nvPr/>
        </p:nvSpPr>
        <p:spPr>
          <a:xfrm>
            <a:off x="1895752" y="1725022"/>
            <a:ext cx="6343048" cy="307777"/>
          </a:xfrm>
          <a:prstGeom prst="rect">
            <a:avLst/>
          </a:prstGeom>
          <a:noFill/>
        </p:spPr>
        <p:txBody>
          <a:bodyPr wrap="square" rtlCol="0">
            <a:spAutoFit/>
          </a:bodyPr>
          <a:lstStyle/>
          <a:p>
            <a:r>
              <a:rPr lang="en-US" dirty="0"/>
              <a:t>Target infrastructure and runtime platform used for deployment and execution</a:t>
            </a:r>
          </a:p>
        </p:txBody>
      </p:sp>
      <p:pic>
        <p:nvPicPr>
          <p:cNvPr id="6" name="Graphic 5" descr="Cloud Computing with solid fill">
            <a:extLst>
              <a:ext uri="{FF2B5EF4-FFF2-40B4-BE49-F238E27FC236}">
                <a16:creationId xmlns:a16="http://schemas.microsoft.com/office/drawing/2014/main" id="{611FFAFE-D290-3872-9D80-71641C9F58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8552" y="2391323"/>
            <a:ext cx="457200" cy="457200"/>
          </a:xfrm>
          <a:prstGeom prst="rect">
            <a:avLst/>
          </a:prstGeom>
        </p:spPr>
      </p:pic>
      <p:sp>
        <p:nvSpPr>
          <p:cNvPr id="7" name="TextBox 6">
            <a:extLst>
              <a:ext uri="{FF2B5EF4-FFF2-40B4-BE49-F238E27FC236}">
                <a16:creationId xmlns:a16="http://schemas.microsoft.com/office/drawing/2014/main" id="{B69596AA-D6CC-C0F2-1AE0-1CE9EF61168E}"/>
              </a:ext>
            </a:extLst>
          </p:cNvPr>
          <p:cNvSpPr txBox="1"/>
          <p:nvPr/>
        </p:nvSpPr>
        <p:spPr>
          <a:xfrm>
            <a:off x="1895752" y="2358313"/>
            <a:ext cx="6343048" cy="523220"/>
          </a:xfrm>
          <a:prstGeom prst="rect">
            <a:avLst/>
          </a:prstGeom>
          <a:noFill/>
        </p:spPr>
        <p:txBody>
          <a:bodyPr wrap="square" rtlCol="0">
            <a:spAutoFit/>
          </a:bodyPr>
          <a:lstStyle/>
          <a:p>
            <a:r>
              <a:rPr lang="en-US" dirty="0"/>
              <a:t>Can include compute (CPU and server resources), storage, network, data, and operating system</a:t>
            </a:r>
          </a:p>
        </p:txBody>
      </p:sp>
    </p:spTree>
    <p:extLst>
      <p:ext uri="{BB962C8B-B14F-4D97-AF65-F5344CB8AC3E}">
        <p14:creationId xmlns:p14="http://schemas.microsoft.com/office/powerpoint/2010/main" val="9884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What Are the Hosting Options with Cloud?</a:t>
            </a:r>
            <a:endParaRPr dirty="0">
              <a:latin typeface="Arial" panose="020B0604020202020204" pitchFamily="34" charset="0"/>
              <a:ea typeface="Helvetica Neue"/>
              <a:cs typeface="Arial" panose="020B0604020202020204" pitchFamily="34" charset="0"/>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IaaS (Infrastructure-as-a-Service)</a:t>
            </a: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PaaS (Platform-as-a-Service)</a:t>
            </a: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Serverless / </a:t>
            </a:r>
            <a:r>
              <a:rPr lang="en-US" dirty="0" err="1">
                <a:solidFill>
                  <a:schemeClr val="tx1">
                    <a:lumMod val="50000"/>
                  </a:schemeClr>
                </a:solidFill>
              </a:rPr>
              <a:t>FaaS</a:t>
            </a:r>
            <a:r>
              <a:rPr lang="en-US" dirty="0">
                <a:solidFill>
                  <a:schemeClr val="tx1">
                    <a:lumMod val="50000"/>
                  </a:schemeClr>
                </a:solidFill>
              </a:rPr>
              <a:t> (Functions-as-a-Service)</a:t>
            </a: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SaaS (Software-as-a-Service)</a:t>
            </a: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Containers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69</a:t>
            </a:fld>
            <a:endParaRPr/>
          </a:p>
        </p:txBody>
      </p:sp>
      <p:pic>
        <p:nvPicPr>
          <p:cNvPr id="3" name="Graphic 2" descr="Cloud with solid fill">
            <a:extLst>
              <a:ext uri="{FF2B5EF4-FFF2-40B4-BE49-F238E27FC236}">
                <a16:creationId xmlns:a16="http://schemas.microsoft.com/office/drawing/2014/main" id="{B92AD5C6-6488-4963-45DC-F8306B2813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6598" y="341725"/>
            <a:ext cx="914400" cy="914400"/>
          </a:xfrm>
          <a:prstGeom prst="rect">
            <a:avLst/>
          </a:prstGeom>
        </p:spPr>
      </p:pic>
    </p:spTree>
    <p:extLst>
      <p:ext uri="{BB962C8B-B14F-4D97-AF65-F5344CB8AC3E}">
        <p14:creationId xmlns:p14="http://schemas.microsoft.com/office/powerpoint/2010/main" val="292638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Containers</a:t>
            </a:r>
            <a:endParaRPr dirty="0">
              <a:latin typeface="Arial" panose="020B0604020202020204" pitchFamily="34" charset="0"/>
              <a:ea typeface="Helvetica Neue"/>
              <a:cs typeface="Arial" panose="020B0604020202020204" pitchFamily="34" charset="0"/>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solidFill>
              </a:rPr>
              <a:t>Form of virtualization at the app packaging level (like virtual machines at the server level)</a:t>
            </a:r>
          </a:p>
          <a:p>
            <a:pPr marL="514350" indent="-285750">
              <a:spcBef>
                <a:spcPts val="0"/>
              </a:spcBef>
              <a:buClrTx/>
              <a:buSzPct val="100000"/>
              <a:buFont typeface="Arial" panose="020B0604020202020204" pitchFamily="34" charset="0"/>
              <a:buChar char="●"/>
            </a:pPr>
            <a:r>
              <a:rPr lang="en-US" dirty="0">
                <a:solidFill>
                  <a:schemeClr val="tx1"/>
                </a:solidFill>
              </a:rPr>
              <a:t>Isolated from one another at the OS process layer (vs VM’s which are isolated at the hardware abstraction layer)</a:t>
            </a:r>
          </a:p>
          <a:p>
            <a:pPr marL="514350" indent="-285750">
              <a:spcBef>
                <a:spcPts val="0"/>
              </a:spcBef>
              <a:buClrTx/>
              <a:buSzPct val="100000"/>
              <a:buFont typeface="Arial" panose="020B0604020202020204" pitchFamily="34" charset="0"/>
              <a:buChar char="●"/>
            </a:pPr>
            <a:r>
              <a:rPr lang="en-US" dirty="0">
                <a:solidFill>
                  <a:schemeClr val="tx1"/>
                </a:solidFill>
              </a:rPr>
              <a:t>Images represent the packaging up of an application and its dependencies as a complete, deployable unit of execution (code, runtime and configuration)</a:t>
            </a:r>
          </a:p>
          <a:p>
            <a:pPr marL="514350" indent="-285750">
              <a:spcBef>
                <a:spcPts val="0"/>
              </a:spcBef>
              <a:buClrTx/>
              <a:buSzPct val="100000"/>
              <a:buFont typeface="Arial" panose="020B0604020202020204" pitchFamily="34" charset="0"/>
              <a:buChar char="●"/>
            </a:pPr>
            <a:endParaRPr lang="en-US" dirty="0">
              <a:solidFill>
                <a:schemeClr val="tx1"/>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70</a:t>
            </a:fld>
            <a:endParaRPr/>
          </a:p>
        </p:txBody>
      </p:sp>
      <p:pic>
        <p:nvPicPr>
          <p:cNvPr id="3" name="Graphic 2" descr="Bento Box with solid fill">
            <a:extLst>
              <a:ext uri="{FF2B5EF4-FFF2-40B4-BE49-F238E27FC236}">
                <a16:creationId xmlns:a16="http://schemas.microsoft.com/office/drawing/2014/main" id="{33978BAA-E053-929A-7683-E963AB16FF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341725"/>
            <a:ext cx="914400" cy="914400"/>
          </a:xfrm>
          <a:prstGeom prst="rect">
            <a:avLst/>
          </a:prstGeom>
        </p:spPr>
      </p:pic>
    </p:spTree>
    <p:extLst>
      <p:ext uri="{BB962C8B-B14F-4D97-AF65-F5344CB8AC3E}">
        <p14:creationId xmlns:p14="http://schemas.microsoft.com/office/powerpoint/2010/main" val="295067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Containers</a:t>
            </a:r>
            <a:endParaRPr dirty="0">
              <a:latin typeface="Arial" panose="020B0604020202020204" pitchFamily="34" charset="0"/>
              <a:ea typeface="Helvetica Neue"/>
              <a:cs typeface="Arial" panose="020B0604020202020204" pitchFamily="34" charset="0"/>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solidFill>
              </a:rPr>
              <a:t>A platform (e.g., Docker) running on a system can be used to dynamically create containers (executable instances of the app) from the defined image</a:t>
            </a:r>
          </a:p>
          <a:p>
            <a:pPr marL="514350" indent="-285750">
              <a:spcBef>
                <a:spcPts val="0"/>
              </a:spcBef>
              <a:buClrTx/>
              <a:buSzPct val="100000"/>
              <a:buFont typeface="Arial" panose="020B0604020202020204" pitchFamily="34" charset="0"/>
              <a:buChar char="●"/>
            </a:pPr>
            <a:r>
              <a:rPr lang="en-US" dirty="0">
                <a:solidFill>
                  <a:schemeClr val="tx1"/>
                </a:solidFill>
              </a:rPr>
              <a:t>Typically, much, much smaller than a VM which makes them lightweight, quickly deployable and quick to “boot up”</a:t>
            </a:r>
          </a:p>
          <a:p>
            <a:pPr marL="514350" indent="-285750">
              <a:spcBef>
                <a:spcPts val="0"/>
              </a:spcBef>
              <a:buClrTx/>
              <a:buSzPct val="100000"/>
              <a:buFont typeface="Arial" panose="020B0604020202020204" pitchFamily="34" charset="0"/>
              <a:buChar char="●"/>
            </a:pPr>
            <a:r>
              <a:rPr lang="en-US" dirty="0">
                <a:solidFill>
                  <a:schemeClr val="tx1"/>
                </a:solidFill>
              </a:rPr>
              <a:t>An orchestration engine (e.g., Kubernetes) might be used to coordinate multiple instances of the same container (or a “pod” of containers) to enable the servicing of more concurrent requests (scalability)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71</a:t>
            </a:fld>
            <a:endParaRPr/>
          </a:p>
        </p:txBody>
      </p:sp>
      <p:pic>
        <p:nvPicPr>
          <p:cNvPr id="2" name="Graphic 1" descr="Bento Box with solid fill">
            <a:extLst>
              <a:ext uri="{FF2B5EF4-FFF2-40B4-BE49-F238E27FC236}">
                <a16:creationId xmlns:a16="http://schemas.microsoft.com/office/drawing/2014/main" id="{334109F6-F059-A527-378D-1076260AFB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341725"/>
            <a:ext cx="914400" cy="914400"/>
          </a:xfrm>
          <a:prstGeom prst="rect">
            <a:avLst/>
          </a:prstGeom>
        </p:spPr>
      </p:pic>
      <p:pic>
        <p:nvPicPr>
          <p:cNvPr id="4" name="Picture 3">
            <a:extLst>
              <a:ext uri="{FF2B5EF4-FFF2-40B4-BE49-F238E27FC236}">
                <a16:creationId xmlns:a16="http://schemas.microsoft.com/office/drawing/2014/main" id="{FB1844E9-76A7-2FF7-4E33-E8A928255AD1}"/>
              </a:ext>
            </a:extLst>
          </p:cNvPr>
          <p:cNvPicPr>
            <a:picLocks noChangeAspect="1"/>
          </p:cNvPicPr>
          <p:nvPr/>
        </p:nvPicPr>
        <p:blipFill>
          <a:blip r:embed="rId5"/>
          <a:stretch>
            <a:fillRect/>
          </a:stretch>
        </p:blipFill>
        <p:spPr>
          <a:xfrm>
            <a:off x="2026989" y="3129486"/>
            <a:ext cx="1361103" cy="1202668"/>
          </a:xfrm>
          <a:prstGeom prst="rect">
            <a:avLst/>
          </a:prstGeom>
        </p:spPr>
      </p:pic>
      <p:pic>
        <p:nvPicPr>
          <p:cNvPr id="6" name="Picture 5">
            <a:extLst>
              <a:ext uri="{FF2B5EF4-FFF2-40B4-BE49-F238E27FC236}">
                <a16:creationId xmlns:a16="http://schemas.microsoft.com/office/drawing/2014/main" id="{EE2DD770-AB9F-90F0-D5C3-041C22B32F44}"/>
              </a:ext>
            </a:extLst>
          </p:cNvPr>
          <p:cNvPicPr>
            <a:picLocks noChangeAspect="1"/>
          </p:cNvPicPr>
          <p:nvPr/>
        </p:nvPicPr>
        <p:blipFill>
          <a:blip r:embed="rId6"/>
          <a:stretch>
            <a:fillRect/>
          </a:stretch>
        </p:blipFill>
        <p:spPr>
          <a:xfrm>
            <a:off x="4801381" y="3236849"/>
            <a:ext cx="2818992" cy="782364"/>
          </a:xfrm>
          <a:prstGeom prst="rect">
            <a:avLst/>
          </a:prstGeom>
        </p:spPr>
      </p:pic>
      <p:sp>
        <p:nvSpPr>
          <p:cNvPr id="7" name="Plus Sign 6">
            <a:extLst>
              <a:ext uri="{FF2B5EF4-FFF2-40B4-BE49-F238E27FC236}">
                <a16:creationId xmlns:a16="http://schemas.microsoft.com/office/drawing/2014/main" id="{3D3019C6-F78F-13EC-3288-BB8D689B6911}"/>
              </a:ext>
            </a:extLst>
          </p:cNvPr>
          <p:cNvSpPr/>
          <p:nvPr/>
        </p:nvSpPr>
        <p:spPr>
          <a:xfrm>
            <a:off x="3763478" y="3203160"/>
            <a:ext cx="808522" cy="849742"/>
          </a:xfrm>
          <a:prstGeom prst="mathPlus">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24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7B66-C821-1048-AFC3-9B8A9AF265E2}"/>
              </a:ext>
            </a:extLst>
          </p:cNvPr>
          <p:cNvSpPr>
            <a:spLocks noGrp="1"/>
          </p:cNvSpPr>
          <p:nvPr>
            <p:ph type="title"/>
          </p:nvPr>
        </p:nvSpPr>
        <p:spPr/>
        <p:txBody>
          <a:bodyPr/>
          <a:lstStyle/>
          <a:p>
            <a:r>
              <a:rPr lang="en-US"/>
              <a:t>Containers</a:t>
            </a:r>
          </a:p>
        </p:txBody>
      </p:sp>
      <p:sp>
        <p:nvSpPr>
          <p:cNvPr id="4" name="Slide Number Placeholder 3">
            <a:extLst>
              <a:ext uri="{FF2B5EF4-FFF2-40B4-BE49-F238E27FC236}">
                <a16:creationId xmlns:a16="http://schemas.microsoft.com/office/drawing/2014/main" id="{F75684F0-47C6-714D-997B-D64DAB13CA77}"/>
              </a:ext>
            </a:extLst>
          </p:cNvPr>
          <p:cNvSpPr>
            <a:spLocks noGrp="1"/>
          </p:cNvSpPr>
          <p:nvPr>
            <p:ph type="sldNum" idx="12"/>
          </p:nvPr>
        </p:nvSpPr>
        <p:spPr/>
        <p:txBody>
          <a:bodyPr/>
          <a:lstStyle/>
          <a:p>
            <a:fld id="{00000000-1234-1234-1234-123412341234}" type="slidenum">
              <a:rPr lang="en-US" smtClean="0"/>
              <a:pPr/>
              <a:t>72</a:t>
            </a:fld>
            <a:endParaRPr lang="en-US"/>
          </a:p>
        </p:txBody>
      </p:sp>
      <p:pic>
        <p:nvPicPr>
          <p:cNvPr id="5" name="Picture 4" descr="A screenshot of a cell phone&#10;&#10;Description automatically generated">
            <a:extLst>
              <a:ext uri="{FF2B5EF4-FFF2-40B4-BE49-F238E27FC236}">
                <a16:creationId xmlns:a16="http://schemas.microsoft.com/office/drawing/2014/main" id="{D1B69AC3-C50E-4842-B238-F8C412B9E615}"/>
              </a:ext>
            </a:extLst>
          </p:cNvPr>
          <p:cNvPicPr>
            <a:picLocks noChangeAspect="1"/>
          </p:cNvPicPr>
          <p:nvPr/>
        </p:nvPicPr>
        <p:blipFill>
          <a:blip r:embed="rId2"/>
          <a:stretch>
            <a:fillRect/>
          </a:stretch>
        </p:blipFill>
        <p:spPr>
          <a:xfrm>
            <a:off x="2435382" y="1093896"/>
            <a:ext cx="4273235" cy="3413594"/>
          </a:xfrm>
          <a:prstGeom prst="rect">
            <a:avLst/>
          </a:prstGeom>
        </p:spPr>
      </p:pic>
    </p:spTree>
    <p:extLst>
      <p:ext uri="{BB962C8B-B14F-4D97-AF65-F5344CB8AC3E}">
        <p14:creationId xmlns:p14="http://schemas.microsoft.com/office/powerpoint/2010/main" val="914155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a:t>What are Microservices?</a:t>
            </a:r>
          </a:p>
        </p:txBody>
      </p:sp>
      <p:sp>
        <p:nvSpPr>
          <p:cNvPr id="3" name="Text Placeholder 2">
            <a:extLst>
              <a:ext uri="{FF2B5EF4-FFF2-40B4-BE49-F238E27FC236}">
                <a16:creationId xmlns:a16="http://schemas.microsoft.com/office/drawing/2014/main" id="{3112BF7B-6A39-234D-8CA6-5C8396A7C3A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An architectural style in which a distributed application is created as a collection of services that are:</a:t>
            </a: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514350" indent="-285750">
              <a:buClrTx/>
              <a:buSzPct val="100000"/>
              <a:buFont typeface="Arial" panose="020B0604020202020204" pitchFamily="34" charset="0"/>
              <a:buChar char="●"/>
            </a:pPr>
            <a:endParaRPr lang="en-US" dirty="0">
              <a:solidFill>
                <a:schemeClr val="tx1">
                  <a:lumMod val="50000"/>
                </a:schemeClr>
              </a:solidFill>
            </a:endParaRPr>
          </a:p>
          <a:p>
            <a:pPr marL="971550" lvl="1" indent="-285750">
              <a:buClrTx/>
              <a:buSzPct val="100000"/>
              <a:buFont typeface="Wingdings" panose="05000000000000000000" pitchFamily="2" charset="2"/>
              <a:buChar char="Ø"/>
            </a:pPr>
            <a:endParaRPr lang="en-US" sz="1300" dirty="0">
              <a:solidFill>
                <a:schemeClr val="tx1">
                  <a:lumMod val="50000"/>
                </a:schemeClr>
              </a:solidFill>
            </a:endParaRPr>
          </a:p>
          <a:p>
            <a:pPr marL="514350" indent="-285750">
              <a:buClrTx/>
              <a:buSzPct val="100000"/>
              <a:buFont typeface="Arial" panose="020B0604020202020204" pitchFamily="34" charset="0"/>
              <a:buChar char="●"/>
            </a:pPr>
            <a:r>
              <a:rPr lang="en-US" dirty="0">
                <a:solidFill>
                  <a:schemeClr val="tx1">
                    <a:lumMod val="50000"/>
                  </a:schemeClr>
                </a:solidFill>
              </a:rPr>
              <a:t>The Microservices architecture enables the continuous deployment and delivery of large, complex distributed applications</a:t>
            </a: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73</a:t>
            </a:fld>
            <a:endParaRPr lang="en-US"/>
          </a:p>
        </p:txBody>
      </p:sp>
      <p:pic>
        <p:nvPicPr>
          <p:cNvPr id="6" name="Graphic 5" descr="Scientist male with solid fill">
            <a:extLst>
              <a:ext uri="{FF2B5EF4-FFF2-40B4-BE49-F238E27FC236}">
                <a16:creationId xmlns:a16="http://schemas.microsoft.com/office/drawing/2014/main" id="{7D1DD47B-6D13-8C44-8229-473E85262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7103" y="1902793"/>
            <a:ext cx="457200" cy="457200"/>
          </a:xfrm>
          <a:prstGeom prst="rect">
            <a:avLst/>
          </a:prstGeom>
        </p:spPr>
      </p:pic>
      <p:sp>
        <p:nvSpPr>
          <p:cNvPr id="7" name="TextBox 6">
            <a:extLst>
              <a:ext uri="{FF2B5EF4-FFF2-40B4-BE49-F238E27FC236}">
                <a16:creationId xmlns:a16="http://schemas.microsoft.com/office/drawing/2014/main" id="{EB2A6E60-7D65-9AC9-446A-F5A1D23E36EF}"/>
              </a:ext>
            </a:extLst>
          </p:cNvPr>
          <p:cNvSpPr txBox="1"/>
          <p:nvPr/>
        </p:nvSpPr>
        <p:spPr>
          <a:xfrm>
            <a:off x="1944303" y="1992893"/>
            <a:ext cx="4581625" cy="276999"/>
          </a:xfrm>
          <a:prstGeom prst="rect">
            <a:avLst/>
          </a:prstGeom>
          <a:noFill/>
        </p:spPr>
        <p:txBody>
          <a:bodyPr wrap="square" rtlCol="0">
            <a:spAutoFit/>
          </a:bodyPr>
          <a:lstStyle/>
          <a:p>
            <a:r>
              <a:rPr lang="en-US" sz="1200" dirty="0"/>
              <a:t>Highly maintainable and testable</a:t>
            </a:r>
          </a:p>
        </p:txBody>
      </p:sp>
      <p:pic>
        <p:nvPicPr>
          <p:cNvPr id="9" name="Graphic 8" descr="Hang Loose Hand Gesture with solid fill">
            <a:extLst>
              <a:ext uri="{FF2B5EF4-FFF2-40B4-BE49-F238E27FC236}">
                <a16:creationId xmlns:a16="http://schemas.microsoft.com/office/drawing/2014/main" id="{1F52057F-5B0B-7621-12B3-6509DB66F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7103" y="2410525"/>
            <a:ext cx="457200" cy="457200"/>
          </a:xfrm>
          <a:prstGeom prst="rect">
            <a:avLst/>
          </a:prstGeom>
        </p:spPr>
      </p:pic>
      <p:sp>
        <p:nvSpPr>
          <p:cNvPr id="10" name="TextBox 9">
            <a:extLst>
              <a:ext uri="{FF2B5EF4-FFF2-40B4-BE49-F238E27FC236}">
                <a16:creationId xmlns:a16="http://schemas.microsoft.com/office/drawing/2014/main" id="{7FA47A40-2611-4C70-EE17-68B79F9730C6}"/>
              </a:ext>
            </a:extLst>
          </p:cNvPr>
          <p:cNvSpPr txBox="1"/>
          <p:nvPr/>
        </p:nvSpPr>
        <p:spPr>
          <a:xfrm>
            <a:off x="1944303" y="2506699"/>
            <a:ext cx="4581625" cy="276999"/>
          </a:xfrm>
          <a:prstGeom prst="rect">
            <a:avLst/>
          </a:prstGeom>
          <a:noFill/>
        </p:spPr>
        <p:txBody>
          <a:bodyPr wrap="square" rtlCol="0">
            <a:spAutoFit/>
          </a:bodyPr>
          <a:lstStyle/>
          <a:p>
            <a:r>
              <a:rPr lang="en-US" sz="1200" dirty="0"/>
              <a:t>Loosely coupled</a:t>
            </a:r>
          </a:p>
        </p:txBody>
      </p:sp>
      <p:pic>
        <p:nvPicPr>
          <p:cNvPr id="12" name="Graphic 11" descr="Disconnected with solid fill">
            <a:extLst>
              <a:ext uri="{FF2B5EF4-FFF2-40B4-BE49-F238E27FC236}">
                <a16:creationId xmlns:a16="http://schemas.microsoft.com/office/drawing/2014/main" id="{E2B3978B-3437-7B2F-242F-D9F5D417B8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87103" y="2918257"/>
            <a:ext cx="457200" cy="457200"/>
          </a:xfrm>
          <a:prstGeom prst="rect">
            <a:avLst/>
          </a:prstGeom>
        </p:spPr>
      </p:pic>
      <p:sp>
        <p:nvSpPr>
          <p:cNvPr id="13" name="TextBox 12">
            <a:extLst>
              <a:ext uri="{FF2B5EF4-FFF2-40B4-BE49-F238E27FC236}">
                <a16:creationId xmlns:a16="http://schemas.microsoft.com/office/drawing/2014/main" id="{896A9C16-4735-ED96-5C61-5429146D7FDF}"/>
              </a:ext>
            </a:extLst>
          </p:cNvPr>
          <p:cNvSpPr txBox="1"/>
          <p:nvPr/>
        </p:nvSpPr>
        <p:spPr>
          <a:xfrm>
            <a:off x="1944303" y="3014461"/>
            <a:ext cx="4581625" cy="276999"/>
          </a:xfrm>
          <a:prstGeom prst="rect">
            <a:avLst/>
          </a:prstGeom>
          <a:noFill/>
        </p:spPr>
        <p:txBody>
          <a:bodyPr wrap="square" rtlCol="0">
            <a:spAutoFit/>
          </a:bodyPr>
          <a:lstStyle/>
          <a:p>
            <a:r>
              <a:rPr lang="en-US" sz="1200" dirty="0"/>
              <a:t>Independently deployable (by extension, independently scalable)</a:t>
            </a:r>
          </a:p>
        </p:txBody>
      </p:sp>
      <p:pic>
        <p:nvPicPr>
          <p:cNvPr id="15" name="Graphic 14" descr="User network with solid fill">
            <a:extLst>
              <a:ext uri="{FF2B5EF4-FFF2-40B4-BE49-F238E27FC236}">
                <a16:creationId xmlns:a16="http://schemas.microsoft.com/office/drawing/2014/main" id="{1F7064E0-A341-4785-418B-7D19E0D6C3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87103" y="3430690"/>
            <a:ext cx="457200" cy="457200"/>
          </a:xfrm>
          <a:prstGeom prst="rect">
            <a:avLst/>
          </a:prstGeom>
        </p:spPr>
      </p:pic>
      <p:sp>
        <p:nvSpPr>
          <p:cNvPr id="16" name="TextBox 15">
            <a:extLst>
              <a:ext uri="{FF2B5EF4-FFF2-40B4-BE49-F238E27FC236}">
                <a16:creationId xmlns:a16="http://schemas.microsoft.com/office/drawing/2014/main" id="{7E8F3203-F9D3-F877-0B46-EB698F2F553F}"/>
              </a:ext>
            </a:extLst>
          </p:cNvPr>
          <p:cNvSpPr txBox="1"/>
          <p:nvPr/>
        </p:nvSpPr>
        <p:spPr>
          <a:xfrm>
            <a:off x="1944303" y="3520790"/>
            <a:ext cx="4581625" cy="276999"/>
          </a:xfrm>
          <a:prstGeom prst="rect">
            <a:avLst/>
          </a:prstGeom>
          <a:noFill/>
        </p:spPr>
        <p:txBody>
          <a:bodyPr wrap="square" rtlCol="0">
            <a:spAutoFit/>
          </a:bodyPr>
          <a:lstStyle/>
          <a:p>
            <a:r>
              <a:rPr lang="en-US" sz="1200" dirty="0"/>
              <a:t>Domain centric and organized around business capabilities</a:t>
            </a:r>
          </a:p>
        </p:txBody>
      </p:sp>
    </p:spTree>
    <p:extLst>
      <p:ext uri="{BB962C8B-B14F-4D97-AF65-F5344CB8AC3E}">
        <p14:creationId xmlns:p14="http://schemas.microsoft.com/office/powerpoint/2010/main" val="128495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10" grpId="0"/>
      <p:bldP spid="13" grpId="0"/>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DB6D-5D86-B54A-B1EC-2E59452897B3}"/>
              </a:ext>
            </a:extLst>
          </p:cNvPr>
          <p:cNvSpPr>
            <a:spLocks noGrp="1"/>
          </p:cNvSpPr>
          <p:nvPr>
            <p:ph type="title"/>
          </p:nvPr>
        </p:nvSpPr>
        <p:spPr/>
        <p:txBody>
          <a:bodyPr/>
          <a:lstStyle/>
          <a:p>
            <a:r>
              <a:rPr lang="en-US"/>
              <a:t>What is a Monolith?</a:t>
            </a:r>
          </a:p>
        </p:txBody>
      </p:sp>
      <p:sp>
        <p:nvSpPr>
          <p:cNvPr id="3" name="Text Placeholder 2">
            <a:extLst>
              <a:ext uri="{FF2B5EF4-FFF2-40B4-BE49-F238E27FC236}">
                <a16:creationId xmlns:a16="http://schemas.microsoft.com/office/drawing/2014/main" id="{2F67A259-099F-9C4D-8D8D-5072996DF347}"/>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Typical enterprise application</a:t>
            </a:r>
          </a:p>
          <a:p>
            <a:pPr marL="514350" indent="-285750">
              <a:buClrTx/>
              <a:buSzPct val="100000"/>
              <a:buFont typeface="Arial" panose="020B0604020202020204" pitchFamily="34" charset="0"/>
              <a:buChar char="●"/>
            </a:pPr>
            <a:r>
              <a:rPr lang="en-US" dirty="0">
                <a:solidFill>
                  <a:schemeClr val="tx1">
                    <a:lumMod val="50000"/>
                  </a:schemeClr>
                </a:solidFill>
              </a:rPr>
              <a:t>Large codebases</a:t>
            </a:r>
          </a:p>
          <a:p>
            <a:pPr marL="514350" indent="-285750">
              <a:buClrTx/>
              <a:buSzPct val="100000"/>
              <a:buFont typeface="Arial" panose="020B0604020202020204" pitchFamily="34" charset="0"/>
              <a:buChar char="●"/>
            </a:pPr>
            <a:r>
              <a:rPr lang="en-US" dirty="0">
                <a:solidFill>
                  <a:schemeClr val="tx1">
                    <a:lumMod val="50000"/>
                  </a:schemeClr>
                </a:solidFill>
              </a:rPr>
              <a:t>Set technology stack</a:t>
            </a:r>
          </a:p>
          <a:p>
            <a:pPr marL="514350" indent="-285750">
              <a:buClrTx/>
              <a:buSzPct val="100000"/>
              <a:buFont typeface="Arial" panose="020B0604020202020204" pitchFamily="34" charset="0"/>
              <a:buChar char="●"/>
            </a:pPr>
            <a:r>
              <a:rPr lang="en-US" dirty="0">
                <a:solidFill>
                  <a:schemeClr val="tx1">
                    <a:lumMod val="50000"/>
                  </a:schemeClr>
                </a:solidFill>
              </a:rPr>
              <a:t>Highly coupled elements</a:t>
            </a:r>
          </a:p>
          <a:p>
            <a:pPr marL="514350" indent="-285750">
              <a:buClrTx/>
              <a:buSzPct val="100000"/>
              <a:buFont typeface="Arial" panose="020B0604020202020204" pitchFamily="34" charset="0"/>
              <a:buChar char="●"/>
            </a:pPr>
            <a:r>
              <a:rPr lang="en-US" dirty="0">
                <a:solidFill>
                  <a:schemeClr val="tx1">
                    <a:lumMod val="50000"/>
                  </a:schemeClr>
                </a:solidFill>
              </a:rPr>
              <a:t>Whole system affected by failures</a:t>
            </a:r>
          </a:p>
          <a:p>
            <a:pPr marL="514350" indent="-285750">
              <a:buClrTx/>
              <a:buSzPct val="100000"/>
              <a:buFont typeface="Arial" panose="020B0604020202020204" pitchFamily="34" charset="0"/>
              <a:buChar char="●"/>
            </a:pPr>
            <a:r>
              <a:rPr lang="en-US" dirty="0">
                <a:solidFill>
                  <a:schemeClr val="tx1">
                    <a:lumMod val="50000"/>
                  </a:schemeClr>
                </a:solidFill>
              </a:rPr>
              <a:t>Scaling requires the duplication of the entire app</a:t>
            </a:r>
          </a:p>
          <a:p>
            <a:pPr marL="514350" indent="-285750">
              <a:buClrTx/>
              <a:buSzPct val="100000"/>
              <a:buFont typeface="Arial" panose="020B0604020202020204" pitchFamily="34" charset="0"/>
              <a:buChar char="●"/>
            </a:pPr>
            <a:r>
              <a:rPr lang="en-US" dirty="0">
                <a:solidFill>
                  <a:schemeClr val="tx1">
                    <a:lumMod val="50000"/>
                  </a:schemeClr>
                </a:solidFill>
              </a:rPr>
              <a:t>Minor changes often require full rebuild</a:t>
            </a:r>
          </a:p>
          <a:p>
            <a:pPr marL="514350" indent="-285750">
              <a:buClrTx/>
              <a:buSzPct val="10000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FD1214E6-BBE7-B244-9318-AFD35E0F0E4A}"/>
              </a:ext>
            </a:extLst>
          </p:cNvPr>
          <p:cNvSpPr>
            <a:spLocks noGrp="1"/>
          </p:cNvSpPr>
          <p:nvPr>
            <p:ph type="sldNum" idx="12"/>
          </p:nvPr>
        </p:nvSpPr>
        <p:spPr/>
        <p:txBody>
          <a:bodyPr/>
          <a:lstStyle/>
          <a:p>
            <a:fld id="{00000000-1234-1234-1234-123412341234}" type="slidenum">
              <a:rPr lang="en-US" smtClean="0"/>
              <a:pPr/>
              <a:t>74</a:t>
            </a:fld>
            <a:endParaRPr lang="en-US"/>
          </a:p>
        </p:txBody>
      </p:sp>
      <p:pic>
        <p:nvPicPr>
          <p:cNvPr id="6" name="Picture 5" descr="Stonehenge">
            <a:extLst>
              <a:ext uri="{FF2B5EF4-FFF2-40B4-BE49-F238E27FC236}">
                <a16:creationId xmlns:a16="http://schemas.microsoft.com/office/drawing/2014/main" id="{0900C39E-7382-7B98-B714-D17E7F7C1D8E}"/>
              </a:ext>
            </a:extLst>
          </p:cNvPr>
          <p:cNvPicPr>
            <a:picLocks noChangeAspect="1"/>
          </p:cNvPicPr>
          <p:nvPr/>
        </p:nvPicPr>
        <p:blipFill>
          <a:blip r:embed="rId2"/>
          <a:stretch>
            <a:fillRect/>
          </a:stretch>
        </p:blipFill>
        <p:spPr>
          <a:xfrm>
            <a:off x="5146418" y="2281186"/>
            <a:ext cx="3383882" cy="2255921"/>
          </a:xfrm>
          <a:prstGeom prst="rect">
            <a:avLst/>
          </a:prstGeom>
        </p:spPr>
      </p:pic>
    </p:spTree>
    <p:extLst>
      <p:ext uri="{BB962C8B-B14F-4D97-AF65-F5344CB8AC3E}">
        <p14:creationId xmlns:p14="http://schemas.microsoft.com/office/powerpoint/2010/main" val="268276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793C-8007-4D74-948B-2DF1BE5367B8}"/>
              </a:ext>
            </a:extLst>
          </p:cNvPr>
          <p:cNvSpPr>
            <a:spLocks noGrp="1"/>
          </p:cNvSpPr>
          <p:nvPr>
            <p:ph type="title"/>
          </p:nvPr>
        </p:nvSpPr>
        <p:spPr/>
        <p:txBody>
          <a:bodyPr/>
          <a:lstStyle/>
          <a:p>
            <a:r>
              <a:rPr lang="en-US"/>
              <a:t>Monolithic Architecture Example</a:t>
            </a:r>
          </a:p>
        </p:txBody>
      </p:sp>
      <p:sp>
        <p:nvSpPr>
          <p:cNvPr id="4" name="Slide Number Placeholder 3">
            <a:extLst>
              <a:ext uri="{FF2B5EF4-FFF2-40B4-BE49-F238E27FC236}">
                <a16:creationId xmlns:a16="http://schemas.microsoft.com/office/drawing/2014/main" id="{5D38A84A-A4F8-418A-9523-380E29A2F70B}"/>
              </a:ext>
            </a:extLst>
          </p:cNvPr>
          <p:cNvSpPr>
            <a:spLocks noGrp="1"/>
          </p:cNvSpPr>
          <p:nvPr>
            <p:ph type="sldNum" idx="12"/>
          </p:nvPr>
        </p:nvSpPr>
        <p:spPr/>
        <p:txBody>
          <a:bodyPr/>
          <a:lstStyle/>
          <a:p>
            <a:fld id="{00000000-1234-1234-1234-123412341234}" type="slidenum">
              <a:rPr lang="en-US" smtClean="0"/>
              <a:pPr/>
              <a:t>75</a:t>
            </a:fld>
            <a:endParaRPr lang="en-US"/>
          </a:p>
        </p:txBody>
      </p:sp>
      <p:pic>
        <p:nvPicPr>
          <p:cNvPr id="5" name="Content Placeholder 4">
            <a:extLst>
              <a:ext uri="{FF2B5EF4-FFF2-40B4-BE49-F238E27FC236}">
                <a16:creationId xmlns:a16="http://schemas.microsoft.com/office/drawing/2014/main" id="{24B10E84-8812-4EBC-95DF-8331185C2B5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82725" y="1257163"/>
            <a:ext cx="6178550" cy="3263900"/>
          </a:xfrm>
        </p:spPr>
      </p:pic>
    </p:spTree>
    <p:extLst>
      <p:ext uri="{BB962C8B-B14F-4D97-AF65-F5344CB8AC3E}">
        <p14:creationId xmlns:p14="http://schemas.microsoft.com/office/powerpoint/2010/main" val="4116116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028C-2701-4337-96AE-0C72594A7531}"/>
              </a:ext>
            </a:extLst>
          </p:cNvPr>
          <p:cNvSpPr>
            <a:spLocks noGrp="1"/>
          </p:cNvSpPr>
          <p:nvPr>
            <p:ph type="title"/>
          </p:nvPr>
        </p:nvSpPr>
        <p:spPr/>
        <p:txBody>
          <a:bodyPr/>
          <a:lstStyle/>
          <a:p>
            <a:r>
              <a:rPr lang="en-US"/>
              <a:t>Example Microservices Architecture</a:t>
            </a:r>
          </a:p>
        </p:txBody>
      </p:sp>
      <p:sp>
        <p:nvSpPr>
          <p:cNvPr id="4" name="Slide Number Placeholder 3">
            <a:extLst>
              <a:ext uri="{FF2B5EF4-FFF2-40B4-BE49-F238E27FC236}">
                <a16:creationId xmlns:a16="http://schemas.microsoft.com/office/drawing/2014/main" id="{439FAEAE-04C5-4733-8669-C3C58AAF6317}"/>
              </a:ext>
            </a:extLst>
          </p:cNvPr>
          <p:cNvSpPr>
            <a:spLocks noGrp="1"/>
          </p:cNvSpPr>
          <p:nvPr>
            <p:ph type="sldNum" idx="12"/>
          </p:nvPr>
        </p:nvSpPr>
        <p:spPr/>
        <p:txBody>
          <a:bodyPr/>
          <a:lstStyle/>
          <a:p>
            <a:fld id="{00000000-1234-1234-1234-123412341234}" type="slidenum">
              <a:rPr lang="en-US" smtClean="0"/>
              <a:pPr/>
              <a:t>76</a:t>
            </a:fld>
            <a:endParaRPr lang="en-US"/>
          </a:p>
        </p:txBody>
      </p:sp>
      <p:pic>
        <p:nvPicPr>
          <p:cNvPr id="5" name="Content Placeholder 4">
            <a:extLst>
              <a:ext uri="{FF2B5EF4-FFF2-40B4-BE49-F238E27FC236}">
                <a16:creationId xmlns:a16="http://schemas.microsoft.com/office/drawing/2014/main" id="{1368465A-2508-41F3-A919-51601D07C1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195512" y="1166913"/>
            <a:ext cx="4752975" cy="3262312"/>
          </a:xfrm>
        </p:spPr>
      </p:pic>
    </p:spTree>
    <p:extLst>
      <p:ext uri="{BB962C8B-B14F-4D97-AF65-F5344CB8AC3E}">
        <p14:creationId xmlns:p14="http://schemas.microsoft.com/office/powerpoint/2010/main" val="246939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Microservices – Benefits vs. Costs</a:t>
            </a:r>
            <a:endParaRPr dirty="0">
              <a:latin typeface="Arial" panose="020B0604020202020204" pitchFamily="34" charset="0"/>
              <a:ea typeface="Helvetica Neue"/>
              <a:cs typeface="Arial" panose="020B0604020202020204" pitchFamily="34" charset="0"/>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77</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1257063" y="1388825"/>
            <a:ext cx="6629873" cy="2365849"/>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800" dirty="0">
                <a:latin typeface="Arial" panose="020B0604020202020204" pitchFamily="34" charset="0"/>
                <a:cs typeface="Arial" panose="020B0604020202020204" pitchFamily="34" charset="0"/>
              </a:rPr>
              <a:t>Benefits:</a:t>
            </a:r>
          </a:p>
          <a:p>
            <a:pPr marL="409575" lvl="1" indent="0">
              <a:buNone/>
              <a:defRPr sz="1800"/>
            </a:pPr>
            <a:endParaRPr lang="en-US" sz="1800" dirty="0">
              <a:latin typeface="Arial" panose="020B0604020202020204" pitchFamily="34" charset="0"/>
              <a:cs typeface="Arial" panose="020B0604020202020204" pitchFamily="34" charset="0"/>
            </a:endParaRP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Enables work in parallel</a:t>
            </a: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Promotes organization according to business domain</a:t>
            </a: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Advantages from isolation</a:t>
            </a: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Flexible in terms of deployment and scale</a:t>
            </a: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Flexible in terms of technology</a:t>
            </a:r>
          </a:p>
        </p:txBody>
      </p:sp>
      <p:pic>
        <p:nvPicPr>
          <p:cNvPr id="3" name="Graphic 2" descr="Bar graph with upward trend with solid fill">
            <a:extLst>
              <a:ext uri="{FF2B5EF4-FFF2-40B4-BE49-F238E27FC236}">
                <a16:creationId xmlns:a16="http://schemas.microsoft.com/office/drawing/2014/main" id="{82EA77CC-B53C-1C02-349D-289A940B1C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5900" y="474425"/>
            <a:ext cx="914400" cy="914400"/>
          </a:xfrm>
          <a:prstGeom prst="rect">
            <a:avLst/>
          </a:prstGeom>
        </p:spPr>
      </p:pic>
    </p:spTree>
    <p:extLst>
      <p:ext uri="{BB962C8B-B14F-4D97-AF65-F5344CB8AC3E}">
        <p14:creationId xmlns:p14="http://schemas.microsoft.com/office/powerpoint/2010/main" val="1852921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Microservices – Benefits vs. Costs</a:t>
            </a:r>
            <a:endParaRPr dirty="0">
              <a:latin typeface="Arial" panose="020B0604020202020204" pitchFamily="34" charset="0"/>
              <a:ea typeface="Helvetica Neue"/>
              <a:cs typeface="Arial" panose="020B0604020202020204" pitchFamily="34" charset="0"/>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78</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1257063" y="1382988"/>
            <a:ext cx="6629873" cy="3124843"/>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800" dirty="0">
                <a:latin typeface="Arial" panose="020B0604020202020204" pitchFamily="34" charset="0"/>
                <a:cs typeface="Arial" panose="020B0604020202020204" pitchFamily="34" charset="0"/>
              </a:rPr>
              <a:t>Costs:</a:t>
            </a:r>
          </a:p>
          <a:p>
            <a:pPr marL="409575" lvl="1" indent="0">
              <a:buNone/>
              <a:defRPr sz="1800"/>
            </a:pPr>
            <a:endParaRPr lang="en-US" sz="1350" dirty="0">
              <a:latin typeface="Arial" panose="020B0604020202020204" pitchFamily="34" charset="0"/>
              <a:cs typeface="Arial" panose="020B0604020202020204" pitchFamily="34" charset="0"/>
            </a:endParaRP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Requires a different way of thinking</a:t>
            </a: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Complexity moves to the integration layer</a:t>
            </a: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Organization needs to be able to support re-org according to business domain (instead of technology domain)</a:t>
            </a: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With an increased reliance on the network, you may encounter latency and failures at the network layer</a:t>
            </a:r>
          </a:p>
          <a:p>
            <a:pPr lvl="2">
              <a:buFont typeface="Wingdings" panose="05000000000000000000" pitchFamily="2" charset="2"/>
              <a:buChar char="Ø"/>
              <a:defRPr sz="1800"/>
            </a:pPr>
            <a:r>
              <a:rPr lang="en-US" sz="1650" dirty="0">
                <a:latin typeface="Arial" panose="020B0604020202020204" pitchFamily="34" charset="0"/>
                <a:cs typeface="Arial" panose="020B0604020202020204" pitchFamily="34" charset="0"/>
              </a:rPr>
              <a:t>Transactions must be handled differently (across service boundaries)</a:t>
            </a:r>
          </a:p>
        </p:txBody>
      </p:sp>
      <p:pic>
        <p:nvPicPr>
          <p:cNvPr id="3" name="Graphic 2" descr="Money with solid fill">
            <a:extLst>
              <a:ext uri="{FF2B5EF4-FFF2-40B4-BE49-F238E27FC236}">
                <a16:creationId xmlns:a16="http://schemas.microsoft.com/office/drawing/2014/main" id="{C1331215-3A7F-D4E5-E252-D809FD4C71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5900" y="468588"/>
            <a:ext cx="914400" cy="914400"/>
          </a:xfrm>
          <a:prstGeom prst="rect">
            <a:avLst/>
          </a:prstGeom>
        </p:spPr>
      </p:pic>
    </p:spTree>
    <p:extLst>
      <p:ext uri="{BB962C8B-B14F-4D97-AF65-F5344CB8AC3E}">
        <p14:creationId xmlns:p14="http://schemas.microsoft.com/office/powerpoint/2010/main" val="1008143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Microservices &amp; Containers</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5780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Microservices – with their smaller size, independently-deployable and independently-scalable profile, and encapsulated business domain boundary – are a great fit for containers</a:t>
            </a:r>
          </a:p>
          <a:p>
            <a:pPr marL="514350" indent="-285750">
              <a:spcBef>
                <a:spcPts val="0"/>
              </a:spcBef>
              <a:buClrTx/>
              <a:buSzPct val="100000"/>
              <a:buFont typeface="Arial" panose="020B0604020202020204" pitchFamily="34" charset="0"/>
              <a:buChar char="●"/>
            </a:pPr>
            <a:r>
              <a:rPr lang="en-US" dirty="0"/>
              <a:t>Using Kubernetes, sophisticated systems of integrated microservices can be built, tested and deployed</a:t>
            </a:r>
          </a:p>
          <a:p>
            <a:pPr marL="514350" indent="-285750">
              <a:spcBef>
                <a:spcPts val="0"/>
              </a:spcBef>
              <a:buClrTx/>
              <a:buSzPct val="100000"/>
              <a:buFont typeface="Arial" panose="020B0604020202020204" pitchFamily="34" charset="0"/>
              <a:buChar char="●"/>
            </a:pPr>
            <a:r>
              <a:rPr lang="en-US" dirty="0"/>
              <a:t>Leveraging the scheduling and scalability benefits of Kubernetes can help an organization target scaling across a complex workflow in very granular ways</a:t>
            </a:r>
          </a:p>
          <a:p>
            <a:pPr marL="514350" indent="-285750">
              <a:spcBef>
                <a:spcPts val="0"/>
              </a:spcBef>
              <a:buClrTx/>
              <a:buSzPct val="100000"/>
              <a:buFont typeface="Arial" panose="020B0604020202020204" pitchFamily="34" charset="0"/>
              <a:buChar char="●"/>
            </a:pPr>
            <a:r>
              <a:rPr lang="en-US" dirty="0"/>
              <a:t>This helps with cost management as you can toggle individual parts of the system for optimized performance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79</a:t>
            </a:fld>
            <a:endParaRPr/>
          </a:p>
        </p:txBody>
      </p:sp>
      <p:pic>
        <p:nvPicPr>
          <p:cNvPr id="3" name="Picture 2">
            <a:extLst>
              <a:ext uri="{FF2B5EF4-FFF2-40B4-BE49-F238E27FC236}">
                <a16:creationId xmlns:a16="http://schemas.microsoft.com/office/drawing/2014/main" id="{ECE1569E-5A66-E5A2-9511-FBFD373D0B59}"/>
              </a:ext>
            </a:extLst>
          </p:cNvPr>
          <p:cNvPicPr>
            <a:picLocks noChangeAspect="1"/>
          </p:cNvPicPr>
          <p:nvPr/>
        </p:nvPicPr>
        <p:blipFill>
          <a:blip r:embed="rId3"/>
          <a:stretch>
            <a:fillRect/>
          </a:stretch>
        </p:blipFill>
        <p:spPr>
          <a:xfrm>
            <a:off x="2297641" y="3207456"/>
            <a:ext cx="2046147" cy="1356478"/>
          </a:xfrm>
          <a:prstGeom prst="rect">
            <a:avLst/>
          </a:prstGeom>
        </p:spPr>
      </p:pic>
      <p:pic>
        <p:nvPicPr>
          <p:cNvPr id="4" name="Picture 3" descr="Colorful cargo containers stacked with a worker standing">
            <a:extLst>
              <a:ext uri="{FF2B5EF4-FFF2-40B4-BE49-F238E27FC236}">
                <a16:creationId xmlns:a16="http://schemas.microsoft.com/office/drawing/2014/main" id="{D15DCB35-5E68-097C-D0BC-55754E438DB6}"/>
              </a:ext>
            </a:extLst>
          </p:cNvPr>
          <p:cNvPicPr>
            <a:picLocks noChangeAspect="1"/>
          </p:cNvPicPr>
          <p:nvPr/>
        </p:nvPicPr>
        <p:blipFill>
          <a:blip r:embed="rId4"/>
          <a:stretch>
            <a:fillRect/>
          </a:stretch>
        </p:blipFill>
        <p:spPr>
          <a:xfrm>
            <a:off x="5509983" y="3207456"/>
            <a:ext cx="2024646" cy="1356479"/>
          </a:xfrm>
          <a:prstGeom prst="rect">
            <a:avLst/>
          </a:prstGeom>
        </p:spPr>
      </p:pic>
      <p:sp>
        <p:nvSpPr>
          <p:cNvPr id="6" name="Plus Sign 5">
            <a:extLst>
              <a:ext uri="{FF2B5EF4-FFF2-40B4-BE49-F238E27FC236}">
                <a16:creationId xmlns:a16="http://schemas.microsoft.com/office/drawing/2014/main" id="{31C877AC-CBE4-926A-1762-90C42F32EFC3}"/>
              </a:ext>
            </a:extLst>
          </p:cNvPr>
          <p:cNvSpPr/>
          <p:nvPr/>
        </p:nvSpPr>
        <p:spPr>
          <a:xfrm>
            <a:off x="4474499" y="3460824"/>
            <a:ext cx="808522" cy="849742"/>
          </a:xfrm>
          <a:prstGeom prst="mathPlus">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52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Microservices &amp; the Cloud</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Microservices have broad support across multiple Cloud providers</a:t>
            </a:r>
          </a:p>
          <a:p>
            <a:pPr marL="514350" indent="-285750">
              <a:spcBef>
                <a:spcPts val="0"/>
              </a:spcBef>
              <a:buClrTx/>
              <a:buSzPct val="100000"/>
              <a:buFont typeface="Arial" panose="020B0604020202020204" pitchFamily="34" charset="0"/>
              <a:buChar char="●"/>
            </a:pPr>
            <a:r>
              <a:rPr lang="en-US" dirty="0"/>
              <a:t>One option includes standing up VM’s (IaaS) and installing / managing a Kubernetes cluster on those machines or </a:t>
            </a:r>
          </a:p>
          <a:p>
            <a:pPr marL="514350" indent="-285750">
              <a:spcBef>
                <a:spcPts val="0"/>
              </a:spcBef>
              <a:buClrTx/>
              <a:buSzPct val="100000"/>
              <a:buFont typeface="Arial" panose="020B0604020202020204" pitchFamily="34" charset="0"/>
              <a:buChar char="●"/>
            </a:pPr>
            <a:r>
              <a:rPr lang="en-US"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dirty="0"/>
              <a:t>Microservices are a great option for the Cloud because the elastic scalability provided by the Cloud infrastructure can directly support the independent scalability needed with a microservices architecture</a:t>
            </a:r>
          </a:p>
          <a:p>
            <a:pPr marL="514350" indent="-285750">
              <a:spcBef>
                <a:spcPts val="0"/>
              </a:spcBef>
              <a:buClrTx/>
              <a:buSzPct val="100000"/>
              <a:buFont typeface="Arial" panose="020B0604020202020204" pitchFamily="34" charset="0"/>
              <a:buChar char="●"/>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80</a:t>
            </a:fld>
            <a:endParaRPr/>
          </a:p>
        </p:txBody>
      </p:sp>
      <p:pic>
        <p:nvPicPr>
          <p:cNvPr id="2" name="Picture 1">
            <a:extLst>
              <a:ext uri="{FF2B5EF4-FFF2-40B4-BE49-F238E27FC236}">
                <a16:creationId xmlns:a16="http://schemas.microsoft.com/office/drawing/2014/main" id="{D4E8052E-0C7E-6355-1CBD-DBFFF84EE42A}"/>
              </a:ext>
            </a:extLst>
          </p:cNvPr>
          <p:cNvPicPr>
            <a:picLocks noChangeAspect="1"/>
          </p:cNvPicPr>
          <p:nvPr/>
        </p:nvPicPr>
        <p:blipFill>
          <a:blip r:embed="rId3"/>
          <a:stretch>
            <a:fillRect/>
          </a:stretch>
        </p:blipFill>
        <p:spPr>
          <a:xfrm>
            <a:off x="2297641" y="3207456"/>
            <a:ext cx="2046147" cy="1356478"/>
          </a:xfrm>
          <a:prstGeom prst="rect">
            <a:avLst/>
          </a:prstGeom>
        </p:spPr>
      </p:pic>
      <p:sp>
        <p:nvSpPr>
          <p:cNvPr id="4" name="Plus Sign 3">
            <a:extLst>
              <a:ext uri="{FF2B5EF4-FFF2-40B4-BE49-F238E27FC236}">
                <a16:creationId xmlns:a16="http://schemas.microsoft.com/office/drawing/2014/main" id="{D3263A5C-0CEB-BAD1-6E8A-B7C6F391ABC9}"/>
              </a:ext>
            </a:extLst>
          </p:cNvPr>
          <p:cNvSpPr/>
          <p:nvPr/>
        </p:nvSpPr>
        <p:spPr>
          <a:xfrm>
            <a:off x="4474499" y="3460824"/>
            <a:ext cx="808522" cy="849742"/>
          </a:xfrm>
          <a:prstGeom prst="mathPlus">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otton wool cloud supported by miniature wood ladders">
            <a:extLst>
              <a:ext uri="{FF2B5EF4-FFF2-40B4-BE49-F238E27FC236}">
                <a16:creationId xmlns:a16="http://schemas.microsoft.com/office/drawing/2014/main" id="{503C1D1E-404C-6A28-890D-8F76C127EBCD}"/>
              </a:ext>
            </a:extLst>
          </p:cNvPr>
          <p:cNvPicPr>
            <a:picLocks noChangeAspect="1"/>
          </p:cNvPicPr>
          <p:nvPr/>
        </p:nvPicPr>
        <p:blipFill>
          <a:blip r:embed="rId4"/>
          <a:stretch>
            <a:fillRect/>
          </a:stretch>
        </p:blipFill>
        <p:spPr>
          <a:xfrm>
            <a:off x="5593739" y="3215476"/>
            <a:ext cx="1845169" cy="1356479"/>
          </a:xfrm>
          <a:prstGeom prst="rect">
            <a:avLst/>
          </a:prstGeom>
        </p:spPr>
      </p:pic>
    </p:spTree>
    <p:extLst>
      <p:ext uri="{BB962C8B-B14F-4D97-AF65-F5344CB8AC3E}">
        <p14:creationId xmlns:p14="http://schemas.microsoft.com/office/powerpoint/2010/main" val="2994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5B092-B617-42C6-AADE-DEBC5A75037C}"/>
              </a:ext>
            </a:extLst>
          </p:cNvPr>
          <p:cNvSpPr>
            <a:spLocks noGrp="1"/>
          </p:cNvSpPr>
          <p:nvPr>
            <p:ph type="title"/>
          </p:nvPr>
        </p:nvSpPr>
        <p:spPr/>
        <p:txBody>
          <a:bodyPr/>
          <a:lstStyle/>
          <a:p>
            <a:r>
              <a:rPr lang="en-US"/>
              <a:t>Microservices Summary</a:t>
            </a:r>
          </a:p>
        </p:txBody>
      </p:sp>
      <p:sp>
        <p:nvSpPr>
          <p:cNvPr id="3" name="Text Placeholder 2">
            <a:extLst>
              <a:ext uri="{FF2B5EF4-FFF2-40B4-BE49-F238E27FC236}">
                <a16:creationId xmlns:a16="http://schemas.microsoft.com/office/drawing/2014/main" id="{AFBEE544-F84F-4B8C-BDBF-97DF58A38DD7}"/>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Applications that can</a:t>
            </a:r>
          </a:p>
          <a:p>
            <a:pPr marL="971550" lvl="1" indent="-285750">
              <a:buClrTx/>
              <a:buSzPct val="100000"/>
              <a:buFont typeface="Wingdings" panose="05000000000000000000" pitchFamily="2" charset="2"/>
              <a:buChar char="Ø"/>
            </a:pPr>
            <a:r>
              <a:rPr lang="en-US" sz="1300" dirty="0">
                <a:solidFill>
                  <a:schemeClr val="tx1">
                    <a:lumMod val="50000"/>
                  </a:schemeClr>
                </a:solidFill>
              </a:rPr>
              <a:t>Efficiently scale</a:t>
            </a:r>
          </a:p>
          <a:p>
            <a:pPr marL="971550" lvl="1" indent="-285750">
              <a:buClrTx/>
              <a:buSzPct val="100000"/>
              <a:buFont typeface="Wingdings" panose="05000000000000000000" pitchFamily="2" charset="2"/>
              <a:buChar char="Ø"/>
            </a:pPr>
            <a:r>
              <a:rPr lang="en-US" sz="1300" dirty="0">
                <a:solidFill>
                  <a:schemeClr val="tx1">
                    <a:lumMod val="50000"/>
                  </a:schemeClr>
                </a:solidFill>
              </a:rPr>
              <a:t>Are flexible</a:t>
            </a:r>
          </a:p>
          <a:p>
            <a:pPr marL="971550" lvl="1" indent="-285750">
              <a:buClrTx/>
              <a:buSzPct val="100000"/>
              <a:buFont typeface="Wingdings" panose="05000000000000000000" pitchFamily="2" charset="2"/>
              <a:buChar char="Ø"/>
            </a:pPr>
            <a:r>
              <a:rPr lang="en-US" sz="1300" dirty="0">
                <a:solidFill>
                  <a:schemeClr val="tx1">
                    <a:lumMod val="50000"/>
                  </a:schemeClr>
                </a:solidFill>
              </a:rPr>
              <a:t>Are high performance</a:t>
            </a:r>
          </a:p>
          <a:p>
            <a:pPr marL="514350" indent="-285750">
              <a:buClrTx/>
              <a:buSzPct val="100000"/>
              <a:buFont typeface="Arial" panose="020B0604020202020204" pitchFamily="34" charset="0"/>
              <a:buChar char="●"/>
            </a:pPr>
            <a:r>
              <a:rPr lang="en-US" dirty="0">
                <a:solidFill>
                  <a:schemeClr val="tx1">
                    <a:lumMod val="50000"/>
                  </a:schemeClr>
                </a:solidFill>
              </a:rPr>
              <a:t>These apps are powered by multiple services, working in concert</a:t>
            </a:r>
          </a:p>
          <a:p>
            <a:pPr marL="514350" indent="-285750">
              <a:buClrTx/>
              <a:buSzPct val="100000"/>
              <a:buFont typeface="Arial" panose="020B0604020202020204" pitchFamily="34" charset="0"/>
              <a:buChar char="●"/>
            </a:pPr>
            <a:r>
              <a:rPr lang="en-US" dirty="0">
                <a:solidFill>
                  <a:schemeClr val="tx1">
                    <a:lumMod val="50000"/>
                  </a:schemeClr>
                </a:solidFill>
              </a:rPr>
              <a:t>Each service is small and has a single focus</a:t>
            </a:r>
          </a:p>
          <a:p>
            <a:pPr marL="514350" indent="-285750">
              <a:buClrTx/>
              <a:buSzPct val="100000"/>
              <a:buFont typeface="Arial" panose="020B0604020202020204" pitchFamily="34" charset="0"/>
              <a:buChar char="●"/>
            </a:pPr>
            <a:r>
              <a:rPr lang="en-US" dirty="0">
                <a:solidFill>
                  <a:schemeClr val="tx1">
                    <a:lumMod val="50000"/>
                  </a:schemeClr>
                </a:solidFill>
              </a:rPr>
              <a:t>We use a lightweight communication mechanism to coordinate the overall system</a:t>
            </a:r>
          </a:p>
          <a:p>
            <a:pPr marL="514350" indent="-285750">
              <a:buClrTx/>
              <a:buSzPct val="100000"/>
              <a:buFont typeface="Arial" panose="020B0604020202020204" pitchFamily="34" charset="0"/>
              <a:buChar char="●"/>
            </a:pPr>
            <a:r>
              <a:rPr lang="en-US" dirty="0">
                <a:solidFill>
                  <a:schemeClr val="tx1">
                    <a:lumMod val="50000"/>
                  </a:schemeClr>
                </a:solidFill>
              </a:rPr>
              <a:t>This ends up giving us a technology agnostic API</a:t>
            </a:r>
          </a:p>
        </p:txBody>
      </p:sp>
      <p:sp>
        <p:nvSpPr>
          <p:cNvPr id="4" name="Slide Number Placeholder 3">
            <a:extLst>
              <a:ext uri="{FF2B5EF4-FFF2-40B4-BE49-F238E27FC236}">
                <a16:creationId xmlns:a16="http://schemas.microsoft.com/office/drawing/2014/main" id="{801FDEF6-016A-423F-9908-4B0B48A85AAA}"/>
              </a:ext>
            </a:extLst>
          </p:cNvPr>
          <p:cNvSpPr>
            <a:spLocks noGrp="1"/>
          </p:cNvSpPr>
          <p:nvPr>
            <p:ph type="sldNum" idx="12"/>
          </p:nvPr>
        </p:nvSpPr>
        <p:spPr/>
        <p:txBody>
          <a:bodyPr/>
          <a:lstStyle/>
          <a:p>
            <a:fld id="{00000000-1234-1234-1234-123412341234}" type="slidenum">
              <a:rPr lang="en-US" smtClean="0"/>
              <a:pPr/>
              <a:t>81</a:t>
            </a:fld>
            <a:endParaRPr lang="en-US"/>
          </a:p>
        </p:txBody>
      </p:sp>
    </p:spTree>
    <p:extLst>
      <p:ext uri="{BB962C8B-B14F-4D97-AF65-F5344CB8AC3E}">
        <p14:creationId xmlns:p14="http://schemas.microsoft.com/office/powerpoint/2010/main" val="308683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3233-EF51-47C1-919F-6F078474A16E}"/>
              </a:ext>
            </a:extLst>
          </p:cNvPr>
          <p:cNvSpPr>
            <a:spLocks noGrp="1"/>
          </p:cNvSpPr>
          <p:nvPr>
            <p:ph type="title"/>
          </p:nvPr>
        </p:nvSpPr>
        <p:spPr/>
        <p:txBody>
          <a:bodyPr/>
          <a:lstStyle/>
          <a:p>
            <a:r>
              <a:rPr lang="en-US" dirty="0"/>
              <a:t>Use Case Discussion – Monolith to Microservices</a:t>
            </a:r>
          </a:p>
        </p:txBody>
      </p:sp>
      <p:sp>
        <p:nvSpPr>
          <p:cNvPr id="4" name="Slide Number Placeholder 3">
            <a:extLst>
              <a:ext uri="{FF2B5EF4-FFF2-40B4-BE49-F238E27FC236}">
                <a16:creationId xmlns:a16="http://schemas.microsoft.com/office/drawing/2014/main" id="{9679A0AD-7EE0-4F05-83A4-6413A6A381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pic>
        <p:nvPicPr>
          <p:cNvPr id="6" name="Picture 5">
            <a:extLst>
              <a:ext uri="{FF2B5EF4-FFF2-40B4-BE49-F238E27FC236}">
                <a16:creationId xmlns:a16="http://schemas.microsoft.com/office/drawing/2014/main" id="{416C6969-CF60-464C-A64F-5579371DEA65}"/>
              </a:ext>
            </a:extLst>
          </p:cNvPr>
          <p:cNvPicPr>
            <a:picLocks noChangeAspect="1"/>
          </p:cNvPicPr>
          <p:nvPr/>
        </p:nvPicPr>
        <p:blipFill>
          <a:blip r:embed="rId2"/>
          <a:stretch>
            <a:fillRect/>
          </a:stretch>
        </p:blipFill>
        <p:spPr>
          <a:xfrm>
            <a:off x="938463" y="1083363"/>
            <a:ext cx="7267074" cy="3732161"/>
          </a:xfrm>
          <a:prstGeom prst="rect">
            <a:avLst/>
          </a:prstGeom>
        </p:spPr>
      </p:pic>
    </p:spTree>
    <p:extLst>
      <p:ext uri="{BB962C8B-B14F-4D97-AF65-F5344CB8AC3E}">
        <p14:creationId xmlns:p14="http://schemas.microsoft.com/office/powerpoint/2010/main" val="4099922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Group Discussion:</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                    Microservices		</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83</a:t>
            </a:fld>
            <a:endParaRPr/>
          </a:p>
        </p:txBody>
      </p:sp>
      <p:sp>
        <p:nvSpPr>
          <p:cNvPr id="1296" name="Google Shape;1296;p112"/>
          <p:cNvSpPr txBox="1"/>
          <p:nvPr/>
        </p:nvSpPr>
        <p:spPr>
          <a:xfrm>
            <a:off x="3778031" y="1022947"/>
            <a:ext cx="4572000" cy="34162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rgbClr val="D4D4D4"/>
                </a:solidFill>
              </a:rPr>
              <a:t>In your assigned breakout rooms, using the architecture diagram for current state of the client engagement system (on the previous slide) and using the information on the previous set of slides on containerization and microservices, discuss the following as a team:</a:t>
            </a:r>
          </a:p>
          <a:p>
            <a:pPr marL="0" marR="0" lvl="0" indent="0" algn="l" rtl="0">
              <a:lnSpc>
                <a:spcPct val="100000"/>
              </a:lnSpc>
              <a:spcBef>
                <a:spcPts val="0"/>
              </a:spcBef>
              <a:spcAft>
                <a:spcPts val="0"/>
              </a:spcAft>
              <a:buNone/>
            </a:pPr>
            <a:endParaRPr lang="en-US" sz="12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dirty="0">
                <a:solidFill>
                  <a:srgbClr val="D4D4D4"/>
                </a:solidFill>
              </a:rPr>
              <a:t>Where might you apply containerization in the implementation of an application rewrite?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dirty="0">
                <a:solidFill>
                  <a:srgbClr val="D4D4D4"/>
                </a:solidFill>
              </a:rPr>
              <a:t>What are some ways you could apply the microservices pattern as part of an application rewrite?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dirty="0">
                <a:solidFill>
                  <a:srgbClr val="D4D4D4"/>
                </a:solidFill>
              </a:rPr>
              <a:t>What are some specific benefits you might offer to justify the containerization and microservices investment?</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dirty="0">
                <a:solidFill>
                  <a:srgbClr val="D4D4D4"/>
                </a:solidFill>
              </a:rPr>
              <a:t>What are some specific caveats or potential challenges that you would want to help the project team and business keep in mind with moving in this direction architecturally? </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from your team to share the results of your team’s discussion.</a:t>
            </a:r>
          </a:p>
        </p:txBody>
      </p:sp>
    </p:spTree>
    <p:extLst>
      <p:ext uri="{BB962C8B-B14F-4D97-AF65-F5344CB8AC3E}">
        <p14:creationId xmlns:p14="http://schemas.microsoft.com/office/powerpoint/2010/main" val="3825428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3233-EF51-47C1-919F-6F078474A16E}"/>
              </a:ext>
            </a:extLst>
          </p:cNvPr>
          <p:cNvSpPr>
            <a:spLocks noGrp="1"/>
          </p:cNvSpPr>
          <p:nvPr>
            <p:ph type="title"/>
          </p:nvPr>
        </p:nvSpPr>
        <p:spPr/>
        <p:txBody>
          <a:bodyPr/>
          <a:lstStyle/>
          <a:p>
            <a:r>
              <a:rPr lang="en-US" dirty="0"/>
              <a:t>Use Case Discussion – Exercise</a:t>
            </a:r>
          </a:p>
        </p:txBody>
      </p:sp>
      <p:sp>
        <p:nvSpPr>
          <p:cNvPr id="4" name="Slide Number Placeholder 3">
            <a:extLst>
              <a:ext uri="{FF2B5EF4-FFF2-40B4-BE49-F238E27FC236}">
                <a16:creationId xmlns:a16="http://schemas.microsoft.com/office/drawing/2014/main" id="{9679A0AD-7EE0-4F05-83A4-6413A6A381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pic>
        <p:nvPicPr>
          <p:cNvPr id="10" name="Picture 9">
            <a:extLst>
              <a:ext uri="{FF2B5EF4-FFF2-40B4-BE49-F238E27FC236}">
                <a16:creationId xmlns:a16="http://schemas.microsoft.com/office/drawing/2014/main" id="{E9C88137-BFEE-4063-9D89-2C775198A429}"/>
              </a:ext>
            </a:extLst>
          </p:cNvPr>
          <p:cNvPicPr>
            <a:picLocks noChangeAspect="1"/>
          </p:cNvPicPr>
          <p:nvPr/>
        </p:nvPicPr>
        <p:blipFill>
          <a:blip r:embed="rId2"/>
          <a:stretch>
            <a:fillRect/>
          </a:stretch>
        </p:blipFill>
        <p:spPr>
          <a:xfrm>
            <a:off x="1724813" y="1028375"/>
            <a:ext cx="6031074" cy="3875910"/>
          </a:xfrm>
          <a:prstGeom prst="rect">
            <a:avLst/>
          </a:prstGeom>
        </p:spPr>
      </p:pic>
    </p:spTree>
    <p:extLst>
      <p:ext uri="{BB962C8B-B14F-4D97-AF65-F5344CB8AC3E}">
        <p14:creationId xmlns:p14="http://schemas.microsoft.com/office/powerpoint/2010/main" val="474516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7EED-59EF-9744-828A-6785E5F97CAC}"/>
              </a:ext>
            </a:extLst>
          </p:cNvPr>
          <p:cNvSpPr>
            <a:spLocks noGrp="1"/>
          </p:cNvSpPr>
          <p:nvPr>
            <p:ph type="title"/>
          </p:nvPr>
        </p:nvSpPr>
        <p:spPr/>
        <p:txBody>
          <a:bodyPr/>
          <a:lstStyle/>
          <a:p>
            <a:r>
              <a:rPr lang="en-US"/>
              <a:t>Modern Approaches to Application Development</a:t>
            </a:r>
          </a:p>
        </p:txBody>
      </p:sp>
      <p:sp>
        <p:nvSpPr>
          <p:cNvPr id="3" name="Text Placeholder 2">
            <a:extLst>
              <a:ext uri="{FF2B5EF4-FFF2-40B4-BE49-F238E27FC236}">
                <a16:creationId xmlns:a16="http://schemas.microsoft.com/office/drawing/2014/main" id="{F341A95B-29FF-0447-9BDD-DC787624401C}"/>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Leverage the cloud</a:t>
            </a:r>
          </a:p>
          <a:p>
            <a:pPr marL="514350" indent="-285750">
              <a:buClrTx/>
              <a:buSzPct val="100000"/>
              <a:buFont typeface="Arial" panose="020B0604020202020204" pitchFamily="34" charset="0"/>
              <a:buChar char="●"/>
            </a:pPr>
            <a:r>
              <a:rPr lang="en-US" dirty="0">
                <a:solidFill>
                  <a:schemeClr val="tx1">
                    <a:lumMod val="50000"/>
                  </a:schemeClr>
                </a:solidFill>
              </a:rPr>
              <a:t>Abstract away as much of the non-code elements as possible</a:t>
            </a:r>
          </a:p>
          <a:p>
            <a:pPr marL="514350" indent="-285750">
              <a:buClrTx/>
              <a:buSzPct val="100000"/>
              <a:buFont typeface="Arial" panose="020B0604020202020204" pitchFamily="34" charset="0"/>
              <a:buChar char="●"/>
            </a:pPr>
            <a:r>
              <a:rPr lang="en-US" dirty="0">
                <a:solidFill>
                  <a:schemeClr val="tx1">
                    <a:lumMod val="50000"/>
                  </a:schemeClr>
                </a:solidFill>
              </a:rPr>
              <a:t>Use the tools that arise from DevOps (automation, feedback, etc.)</a:t>
            </a:r>
          </a:p>
          <a:p>
            <a:pPr marL="514350" indent="-285750">
              <a:buClrTx/>
              <a:buSzPct val="100000"/>
              <a:buFont typeface="Arial" panose="020B0604020202020204" pitchFamily="34" charset="0"/>
              <a:buChar char="●"/>
            </a:pPr>
            <a:r>
              <a:rPr lang="en-US" dirty="0">
                <a:solidFill>
                  <a:schemeClr val="tx1">
                    <a:lumMod val="50000"/>
                  </a:schemeClr>
                </a:solidFill>
              </a:rPr>
              <a:t>Integrate testing and code quality checks early (“Shift Left”)</a:t>
            </a:r>
          </a:p>
        </p:txBody>
      </p:sp>
      <p:sp>
        <p:nvSpPr>
          <p:cNvPr id="4" name="Slide Number Placeholder 3">
            <a:extLst>
              <a:ext uri="{FF2B5EF4-FFF2-40B4-BE49-F238E27FC236}">
                <a16:creationId xmlns:a16="http://schemas.microsoft.com/office/drawing/2014/main" id="{C4324C99-7F46-6847-A232-0613FD9AAAA9}"/>
              </a:ext>
            </a:extLst>
          </p:cNvPr>
          <p:cNvSpPr>
            <a:spLocks noGrp="1"/>
          </p:cNvSpPr>
          <p:nvPr>
            <p:ph type="sldNum" idx="12"/>
          </p:nvPr>
        </p:nvSpPr>
        <p:spPr/>
        <p:txBody>
          <a:bodyPr/>
          <a:lstStyle/>
          <a:p>
            <a:fld id="{00000000-1234-1234-1234-123412341234}" type="slidenum">
              <a:rPr lang="en-US" smtClean="0"/>
              <a:pPr/>
              <a:t>85</a:t>
            </a:fld>
            <a:endParaRPr lang="en-US"/>
          </a:p>
        </p:txBody>
      </p:sp>
      <p:pic>
        <p:nvPicPr>
          <p:cNvPr id="6" name="Picture 5" descr="Low angle view of a modern building">
            <a:extLst>
              <a:ext uri="{FF2B5EF4-FFF2-40B4-BE49-F238E27FC236}">
                <a16:creationId xmlns:a16="http://schemas.microsoft.com/office/drawing/2014/main" id="{B4DE3CA6-EF4F-0B0F-94AA-F9E89BE287FE}"/>
              </a:ext>
            </a:extLst>
          </p:cNvPr>
          <p:cNvPicPr>
            <a:picLocks noChangeAspect="1"/>
          </p:cNvPicPr>
          <p:nvPr/>
        </p:nvPicPr>
        <p:blipFill>
          <a:blip r:embed="rId2"/>
          <a:stretch>
            <a:fillRect/>
          </a:stretch>
        </p:blipFill>
        <p:spPr>
          <a:xfrm>
            <a:off x="5691857" y="2464067"/>
            <a:ext cx="2731863" cy="1890161"/>
          </a:xfrm>
          <a:prstGeom prst="rect">
            <a:avLst/>
          </a:prstGeom>
        </p:spPr>
      </p:pic>
    </p:spTree>
    <p:extLst>
      <p:ext uri="{BB962C8B-B14F-4D97-AF65-F5344CB8AC3E}">
        <p14:creationId xmlns:p14="http://schemas.microsoft.com/office/powerpoint/2010/main" val="121634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CA0D-6AB8-9643-9ED3-0EE002864D4E}"/>
              </a:ext>
            </a:extLst>
          </p:cNvPr>
          <p:cNvSpPr>
            <a:spLocks noGrp="1"/>
          </p:cNvSpPr>
          <p:nvPr>
            <p:ph type="title"/>
          </p:nvPr>
        </p:nvSpPr>
        <p:spPr/>
        <p:txBody>
          <a:bodyPr/>
          <a:lstStyle/>
          <a:p>
            <a:r>
              <a:rPr lang="en-US"/>
              <a:t>Design Approaches to Modern Applications</a:t>
            </a:r>
          </a:p>
        </p:txBody>
      </p:sp>
      <p:sp>
        <p:nvSpPr>
          <p:cNvPr id="3" name="Text Placeholder 2">
            <a:extLst>
              <a:ext uri="{FF2B5EF4-FFF2-40B4-BE49-F238E27FC236}">
                <a16:creationId xmlns:a16="http://schemas.microsoft.com/office/drawing/2014/main" id="{32E2824C-91D3-964A-A77C-BF93F82DBE7E}"/>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solidFill>
              </a:rPr>
              <a:t>Decompose when possible</a:t>
            </a:r>
          </a:p>
          <a:p>
            <a:pPr marL="514350" indent="-285750">
              <a:buClrTx/>
              <a:buSzPct val="100000"/>
              <a:buFont typeface="Arial" panose="020B0604020202020204" pitchFamily="34" charset="0"/>
              <a:buChar char="●"/>
            </a:pPr>
            <a:r>
              <a:rPr lang="en-US" dirty="0">
                <a:solidFill>
                  <a:schemeClr val="tx1"/>
                </a:solidFill>
              </a:rPr>
              <a:t>Embrace Failure</a:t>
            </a:r>
          </a:p>
          <a:p>
            <a:pPr marL="514350" indent="-285750">
              <a:buClrTx/>
              <a:buSzPct val="100000"/>
              <a:buFont typeface="Arial" panose="020B0604020202020204" pitchFamily="34" charset="0"/>
              <a:buChar char="●"/>
            </a:pPr>
            <a:r>
              <a:rPr lang="en-US" dirty="0">
                <a:solidFill>
                  <a:schemeClr val="tx1"/>
                </a:solidFill>
              </a:rPr>
              <a:t>Separate the language from the function of the code</a:t>
            </a:r>
          </a:p>
          <a:p>
            <a:pPr marL="514350" indent="-285750">
              <a:buClrTx/>
              <a:buSzPct val="100000"/>
              <a:buFont typeface="Arial" panose="020B0604020202020204" pitchFamily="34" charset="0"/>
              <a:buChar char="●"/>
            </a:pPr>
            <a:endParaRPr lang="en-US" dirty="0">
              <a:solidFill>
                <a:schemeClr val="tx1"/>
              </a:solidFill>
            </a:endParaRPr>
          </a:p>
          <a:p>
            <a:pPr marL="514350" indent="-285750">
              <a:buClrTx/>
              <a:buSzPct val="100000"/>
              <a:buFont typeface="Arial" panose="020B0604020202020204" pitchFamily="34" charset="0"/>
              <a:buChar char="●"/>
            </a:pPr>
            <a:endParaRPr lang="en-US" dirty="0">
              <a:solidFill>
                <a:schemeClr val="tx1"/>
              </a:solidFill>
            </a:endParaRPr>
          </a:p>
        </p:txBody>
      </p:sp>
      <p:sp>
        <p:nvSpPr>
          <p:cNvPr id="4" name="Slide Number Placeholder 3">
            <a:extLst>
              <a:ext uri="{FF2B5EF4-FFF2-40B4-BE49-F238E27FC236}">
                <a16:creationId xmlns:a16="http://schemas.microsoft.com/office/drawing/2014/main" id="{1876471E-5E63-9C42-B03C-7E07DECFB112}"/>
              </a:ext>
            </a:extLst>
          </p:cNvPr>
          <p:cNvSpPr>
            <a:spLocks noGrp="1"/>
          </p:cNvSpPr>
          <p:nvPr>
            <p:ph type="sldNum" idx="12"/>
          </p:nvPr>
        </p:nvSpPr>
        <p:spPr/>
        <p:txBody>
          <a:bodyPr/>
          <a:lstStyle/>
          <a:p>
            <a:fld id="{00000000-1234-1234-1234-123412341234}" type="slidenum">
              <a:rPr lang="en-US" smtClean="0"/>
              <a:pPr/>
              <a:t>86</a:t>
            </a:fld>
            <a:endParaRPr lang="en-US"/>
          </a:p>
        </p:txBody>
      </p:sp>
      <p:pic>
        <p:nvPicPr>
          <p:cNvPr id="5" name="Picture 4" descr="Low angle view of a modern building">
            <a:extLst>
              <a:ext uri="{FF2B5EF4-FFF2-40B4-BE49-F238E27FC236}">
                <a16:creationId xmlns:a16="http://schemas.microsoft.com/office/drawing/2014/main" id="{EEF3A4C4-7C13-448E-6A65-290B89A068D8}"/>
              </a:ext>
            </a:extLst>
          </p:cNvPr>
          <p:cNvPicPr>
            <a:picLocks noChangeAspect="1"/>
          </p:cNvPicPr>
          <p:nvPr/>
        </p:nvPicPr>
        <p:blipFill>
          <a:blip r:embed="rId2"/>
          <a:stretch>
            <a:fillRect/>
          </a:stretch>
        </p:blipFill>
        <p:spPr>
          <a:xfrm>
            <a:off x="5691857" y="2464067"/>
            <a:ext cx="2731863" cy="1890161"/>
          </a:xfrm>
          <a:prstGeom prst="rect">
            <a:avLst/>
          </a:prstGeom>
        </p:spPr>
      </p:pic>
    </p:spTree>
    <p:extLst>
      <p:ext uri="{BB962C8B-B14F-4D97-AF65-F5344CB8AC3E}">
        <p14:creationId xmlns:p14="http://schemas.microsoft.com/office/powerpoint/2010/main" val="33547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Infrastructure as Code (</a:t>
            </a:r>
            <a:r>
              <a:rPr lang="en-US" dirty="0" err="1"/>
              <a:t>IaC</a:t>
            </a:r>
            <a:r>
              <a:rPr lang="en-US" dirty="0"/>
              <a:t>)</a:t>
            </a:r>
          </a:p>
        </p:txBody>
      </p:sp>
      <p:sp>
        <p:nvSpPr>
          <p:cNvPr id="3" name="Text Placeholder 2">
            <a:extLst>
              <a:ext uri="{FF2B5EF4-FFF2-40B4-BE49-F238E27FC236}">
                <a16:creationId xmlns:a16="http://schemas.microsoft.com/office/drawing/2014/main" id="{CBD7A193-6AD9-B549-83BC-5183CFAAA012}"/>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Declarative vs. Imperative coding</a:t>
            </a:r>
          </a:p>
          <a:p>
            <a:pPr marL="514350" indent="-285750">
              <a:buClrTx/>
              <a:buSzPct val="100000"/>
              <a:buFont typeface="Arial" panose="020B0604020202020204" pitchFamily="34" charset="0"/>
              <a:buChar char="●"/>
            </a:pPr>
            <a:r>
              <a:rPr lang="en-US" dirty="0">
                <a:solidFill>
                  <a:schemeClr val="tx1">
                    <a:lumMod val="50000"/>
                  </a:schemeClr>
                </a:solidFill>
              </a:rPr>
              <a:t>Drawbacks of declarative infrastructure</a:t>
            </a:r>
          </a:p>
          <a:p>
            <a:pPr marL="514350" indent="-285750">
              <a:buClrTx/>
              <a:buSzPct val="100000"/>
              <a:buFont typeface="Arial" panose="020B0604020202020204" pitchFamily="34" charset="0"/>
              <a:buChar char="●"/>
            </a:pPr>
            <a:r>
              <a:rPr lang="en-US" dirty="0">
                <a:solidFill>
                  <a:schemeClr val="tx1">
                    <a:lumMod val="50000"/>
                  </a:schemeClr>
                </a:solidFill>
              </a:rPr>
              <a:t>Impact of </a:t>
            </a:r>
            <a:r>
              <a:rPr lang="en-US" dirty="0" err="1">
                <a:solidFill>
                  <a:schemeClr val="tx1">
                    <a:lumMod val="50000"/>
                  </a:schemeClr>
                </a:solidFill>
              </a:rPr>
              <a:t>IaC</a:t>
            </a:r>
            <a:r>
              <a:rPr lang="en-US" dirty="0">
                <a:solidFill>
                  <a:schemeClr val="tx1">
                    <a:lumMod val="50000"/>
                  </a:schemeClr>
                </a:solidFill>
              </a:rPr>
              <a:t> on the dev process, on testing, and on deployment</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87</a:t>
            </a:fld>
            <a:endParaRPr lang="en-US"/>
          </a:p>
        </p:txBody>
      </p:sp>
      <p:pic>
        <p:nvPicPr>
          <p:cNvPr id="6" name="Graphic 5" descr="Morse Code with solid fill">
            <a:extLst>
              <a:ext uri="{FF2B5EF4-FFF2-40B4-BE49-F238E27FC236}">
                <a16:creationId xmlns:a16="http://schemas.microsoft.com/office/drawing/2014/main" id="{40A4A086-BD16-D432-1CD3-F92A821C21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2384" y="341725"/>
            <a:ext cx="914400" cy="914400"/>
          </a:xfrm>
          <a:prstGeom prst="rect">
            <a:avLst/>
          </a:prstGeom>
        </p:spPr>
      </p:pic>
    </p:spTree>
    <p:extLst>
      <p:ext uri="{BB962C8B-B14F-4D97-AF65-F5344CB8AC3E}">
        <p14:creationId xmlns:p14="http://schemas.microsoft.com/office/powerpoint/2010/main" val="2989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Built around the concept of images &amp; containers</a:t>
            </a:r>
          </a:p>
          <a:p>
            <a:pPr marL="514350" indent="-285750">
              <a:buClrTx/>
              <a:buSzPct val="100000"/>
              <a:buFont typeface="Arial" panose="020B0604020202020204" pitchFamily="34" charset="0"/>
              <a:buChar char="●"/>
            </a:pPr>
            <a:r>
              <a:rPr lang="en-US" dirty="0">
                <a:solidFill>
                  <a:schemeClr val="tx1">
                    <a:lumMod val="50000"/>
                  </a:schemeClr>
                </a:solidFill>
              </a:rPr>
              <a:t>Also, supports composition of a set of containers to be deployed together</a:t>
            </a:r>
          </a:p>
          <a:p>
            <a:pPr marL="514350" indent="-285750">
              <a:buClrTx/>
              <a:buSzPct val="100000"/>
              <a:buFont typeface="Arial" panose="020B0604020202020204" pitchFamily="34" charset="0"/>
              <a:buChar char="●"/>
            </a:pPr>
            <a:r>
              <a:rPr lang="en-US" dirty="0">
                <a:solidFill>
                  <a:schemeClr val="tx1">
                    <a:lumMod val="50000"/>
                  </a:schemeClr>
                </a:solidFill>
              </a:rPr>
              <a:t>For example, application code + network components + database components</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79723F04-A4A2-433F-8928-FC6789A7CB0D}"/>
              </a:ext>
            </a:extLst>
          </p:cNvPr>
          <p:cNvSpPr>
            <a:spLocks noGrp="1"/>
          </p:cNvSpPr>
          <p:nvPr>
            <p:ph type="sldNum" idx="12"/>
          </p:nvPr>
        </p:nvSpPr>
        <p:spPr/>
        <p:txBody>
          <a:bodyPr/>
          <a:lstStyle/>
          <a:p>
            <a:fld id="{00000000-1234-1234-1234-123412341234}" type="slidenum">
              <a:rPr lang="en-US" smtClean="0"/>
              <a:pPr/>
              <a:t>88</a:t>
            </a:fld>
            <a:endParaRPr lang="en-US" dirty="0"/>
          </a:p>
        </p:txBody>
      </p:sp>
      <p:pic>
        <p:nvPicPr>
          <p:cNvPr id="4" name="Picture 3">
            <a:extLst>
              <a:ext uri="{FF2B5EF4-FFF2-40B4-BE49-F238E27FC236}">
                <a16:creationId xmlns:a16="http://schemas.microsoft.com/office/drawing/2014/main" id="{7EBD788E-BDAD-1737-636D-78CC4D2DAB70}"/>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92858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Utilizes principles of “immutable infrastructure”</a:t>
            </a:r>
          </a:p>
          <a:p>
            <a:pPr marL="514350" indent="-285750">
              <a:buClrTx/>
              <a:buSzPct val="100000"/>
              <a:buFont typeface="Arial" panose="020B0604020202020204" pitchFamily="34" charset="0"/>
              <a:buChar char="●"/>
            </a:pPr>
            <a:r>
              <a:rPr lang="en-US" dirty="0">
                <a:solidFill>
                  <a:schemeClr val="tx1">
                    <a:lumMod val="50000"/>
                  </a:schemeClr>
                </a:solidFill>
              </a:rPr>
              <a:t>Complete application environments torn down and recreated as needed</a:t>
            </a:r>
          </a:p>
          <a:p>
            <a:pPr marL="514350" indent="-285750">
              <a:buClrTx/>
              <a:buSzPct val="100000"/>
              <a:buFont typeface="Arial" panose="020B0604020202020204" pitchFamily="34" charset="0"/>
              <a:buChar char="●"/>
            </a:pPr>
            <a:r>
              <a:rPr lang="en-US" dirty="0">
                <a:solidFill>
                  <a:schemeClr val="tx1">
                    <a:lumMod val="50000"/>
                  </a:schemeClr>
                </a:solidFill>
              </a:rPr>
              <a:t>Helps to minimize infrastructure “drift” and environment inconsistencies</a:t>
            </a:r>
          </a:p>
          <a:p>
            <a:pPr marL="285750" indent="-285750">
              <a:buClrTx/>
              <a:buSzPct val="100000"/>
              <a:buFont typeface="Arial" panose="020B0604020202020204" pitchFamily="34" charset="0"/>
              <a:buChar char="●"/>
            </a:pPr>
            <a:endParaRPr lang="en-US" dirty="0">
              <a:solidFill>
                <a:schemeClr val="tx1">
                  <a:lumMod val="50000"/>
                </a:schemeClr>
              </a:solidFill>
            </a:endParaRP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AFEF0C47-756B-4D85-8D87-A45F2B8F333F}"/>
              </a:ext>
            </a:extLst>
          </p:cNvPr>
          <p:cNvSpPr>
            <a:spLocks noGrp="1"/>
          </p:cNvSpPr>
          <p:nvPr>
            <p:ph type="sldNum" idx="12"/>
          </p:nvPr>
        </p:nvSpPr>
        <p:spPr/>
        <p:txBody>
          <a:bodyPr/>
          <a:lstStyle/>
          <a:p>
            <a:fld id="{00000000-1234-1234-1234-123412341234}" type="slidenum">
              <a:rPr lang="en-US" smtClean="0"/>
              <a:pPr/>
              <a:t>89</a:t>
            </a:fld>
            <a:endParaRPr lang="en-US" dirty="0"/>
          </a:p>
        </p:txBody>
      </p:sp>
      <p:pic>
        <p:nvPicPr>
          <p:cNvPr id="4" name="Picture 3">
            <a:extLst>
              <a:ext uri="{FF2B5EF4-FFF2-40B4-BE49-F238E27FC236}">
                <a16:creationId xmlns:a16="http://schemas.microsoft.com/office/drawing/2014/main" id="{AA0EEC25-D991-C804-EA14-76D5607F6AF9}"/>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291119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dirty="0"/>
              <a:t>Python Refresh</a:t>
            </a: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09D3-4B48-0C47-B260-0CECBEB666AE}"/>
              </a:ext>
            </a:extLst>
          </p:cNvPr>
          <p:cNvSpPr>
            <a:spLocks noGrp="1"/>
          </p:cNvSpPr>
          <p:nvPr>
            <p:ph type="title"/>
          </p:nvPr>
        </p:nvSpPr>
        <p:spPr/>
        <p:txBody>
          <a:bodyPr/>
          <a:lstStyle/>
          <a:p>
            <a:r>
              <a:rPr lang="en-US"/>
              <a:t>The </a:t>
            </a:r>
            <a:r>
              <a:rPr lang="en-US" err="1"/>
              <a:t>Dockerfile</a:t>
            </a:r>
            <a:endParaRPr lang="en-US"/>
          </a:p>
        </p:txBody>
      </p:sp>
      <p:sp>
        <p:nvSpPr>
          <p:cNvPr id="3" name="Text Placeholder 2">
            <a:extLst>
              <a:ext uri="{FF2B5EF4-FFF2-40B4-BE49-F238E27FC236}">
                <a16:creationId xmlns:a16="http://schemas.microsoft.com/office/drawing/2014/main" id="{02B39B3D-2256-C943-AC6B-56B97DC56A7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Tells Docker what to do in creating an image for your application</a:t>
            </a:r>
          </a:p>
          <a:p>
            <a:pPr marL="514350" indent="-285750">
              <a:buClrTx/>
              <a:buSzPct val="100000"/>
              <a:buFont typeface="Arial" panose="020B0604020202020204" pitchFamily="34" charset="0"/>
              <a:buChar char="●"/>
            </a:pPr>
            <a:r>
              <a:rPr lang="en-US" dirty="0">
                <a:solidFill>
                  <a:schemeClr val="tx1">
                    <a:lumMod val="50000"/>
                  </a:schemeClr>
                </a:solidFill>
              </a:rPr>
              <a:t>The commands are all things you could do from the CLI</a:t>
            </a:r>
          </a:p>
          <a:p>
            <a:pPr marL="514350" indent="-285750">
              <a:buClrTx/>
              <a:buSzPct val="100000"/>
              <a:buFont typeface="Arial" panose="020B0604020202020204" pitchFamily="34" charset="0"/>
              <a:buChar char="●"/>
            </a:pPr>
            <a:r>
              <a:rPr lang="en-US" dirty="0">
                <a:solidFill>
                  <a:schemeClr val="tx1">
                    <a:lumMod val="50000"/>
                  </a:schemeClr>
                </a:solidFill>
              </a:rPr>
              <a:t>Used by the docker “build” command</a:t>
            </a:r>
          </a:p>
          <a:p>
            <a:pPr marL="514350" indent="-285750">
              <a:buClrTx/>
              <a:buSzPct val="100000"/>
              <a:buFont typeface="Arial" panose="020B0604020202020204" pitchFamily="34" charset="0"/>
              <a:buChar char="●"/>
            </a:pPr>
            <a:r>
              <a:rPr lang="en-US" dirty="0">
                <a:solidFill>
                  <a:schemeClr val="tx1">
                    <a:lumMod val="50000"/>
                  </a:schemeClr>
                </a:solidFill>
              </a:rPr>
              <a:t>Docker build uses this file and a “context” – a set of files at a specified location – to make your image</a:t>
            </a:r>
          </a:p>
        </p:txBody>
      </p:sp>
      <p:sp>
        <p:nvSpPr>
          <p:cNvPr id="4" name="Slide Number Placeholder 3">
            <a:extLst>
              <a:ext uri="{FF2B5EF4-FFF2-40B4-BE49-F238E27FC236}">
                <a16:creationId xmlns:a16="http://schemas.microsoft.com/office/drawing/2014/main" id="{4D5F6492-A536-A44B-90F0-5D6FA988F6CA}"/>
              </a:ext>
            </a:extLst>
          </p:cNvPr>
          <p:cNvSpPr>
            <a:spLocks noGrp="1"/>
          </p:cNvSpPr>
          <p:nvPr>
            <p:ph type="sldNum" idx="12"/>
          </p:nvPr>
        </p:nvSpPr>
        <p:spPr/>
        <p:txBody>
          <a:bodyPr/>
          <a:lstStyle/>
          <a:p>
            <a:fld id="{00000000-1234-1234-1234-123412341234}" type="slidenum">
              <a:rPr lang="en-US" smtClean="0"/>
              <a:pPr/>
              <a:t>90</a:t>
            </a:fld>
            <a:endParaRPr lang="en-US"/>
          </a:p>
        </p:txBody>
      </p:sp>
      <p:pic>
        <p:nvPicPr>
          <p:cNvPr id="5" name="Picture 4">
            <a:extLst>
              <a:ext uri="{FF2B5EF4-FFF2-40B4-BE49-F238E27FC236}">
                <a16:creationId xmlns:a16="http://schemas.microsoft.com/office/drawing/2014/main" id="{983F9A95-1D1D-BFAB-3CA2-4DB10AB5F049}"/>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238885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70B77E-088C-47DF-9FB2-212C16F3C17A}"/>
              </a:ext>
            </a:extLst>
          </p:cNvPr>
          <p:cNvPicPr>
            <a:picLocks noChangeAspect="1"/>
          </p:cNvPicPr>
          <p:nvPr/>
        </p:nvPicPr>
        <p:blipFill>
          <a:blip r:embed="rId2"/>
          <a:stretch>
            <a:fillRect/>
          </a:stretch>
        </p:blipFill>
        <p:spPr>
          <a:xfrm>
            <a:off x="2828711" y="2338280"/>
            <a:ext cx="3486578" cy="2432628"/>
          </a:xfrm>
          <a:prstGeom prst="rect">
            <a:avLst/>
          </a:prstGeom>
        </p:spPr>
      </p:pic>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err="1"/>
              <a:t>Dockerfile</a:t>
            </a:r>
            <a:r>
              <a:rPr lang="en-US" dirty="0"/>
              <a:t> example</a:t>
            </a:r>
          </a:p>
        </p:txBody>
      </p:sp>
      <p:sp>
        <p:nvSpPr>
          <p:cNvPr id="9" name="Content Placeholder 2">
            <a:extLst>
              <a:ext uri="{FF2B5EF4-FFF2-40B4-BE49-F238E27FC236}">
                <a16:creationId xmlns:a16="http://schemas.microsoft.com/office/drawing/2014/main" id="{1F2D1426-6D81-4665-B102-112EFCE13964}"/>
              </a:ext>
            </a:extLst>
          </p:cNvPr>
          <p:cNvSpPr>
            <a:spLocks noGrp="1"/>
          </p:cNvSpPr>
          <p:nvPr>
            <p:ph type="subTitle" idx="1"/>
          </p:nvPr>
        </p:nvSpPr>
        <p:spPr>
          <a:xfrm>
            <a:off x="613700" y="1256125"/>
            <a:ext cx="7625100" cy="3173100"/>
          </a:xfrm>
        </p:spPr>
        <p:txBody>
          <a:bodyPr/>
          <a:lstStyle/>
          <a:p>
            <a:r>
              <a:rPr lang="en-US" dirty="0"/>
              <a:t>The following creates an image for building/running Java app in container</a:t>
            </a:r>
          </a:p>
          <a:p>
            <a:r>
              <a:rPr lang="en-US" dirty="0"/>
              <a:t>See </a:t>
            </a:r>
            <a:r>
              <a:rPr lang="en-US" dirty="0">
                <a:hlinkClick r:id="rId3"/>
              </a:rPr>
              <a:t>https://github.com/KernelGamut32/dockerlab-repo-sample</a:t>
            </a:r>
            <a:r>
              <a:rPr lang="en-US" dirty="0"/>
              <a:t> for sample</a:t>
            </a:r>
          </a:p>
        </p:txBody>
      </p:sp>
      <p:sp>
        <p:nvSpPr>
          <p:cNvPr id="6" name="Slide Number Placeholder 3">
            <a:extLst>
              <a:ext uri="{FF2B5EF4-FFF2-40B4-BE49-F238E27FC236}">
                <a16:creationId xmlns:a16="http://schemas.microsoft.com/office/drawing/2014/main" id="{CFE8C303-74FE-4886-A649-2C1227CC67EC}"/>
              </a:ext>
            </a:extLst>
          </p:cNvPr>
          <p:cNvSpPr>
            <a:spLocks noGrp="1"/>
          </p:cNvSpPr>
          <p:nvPr>
            <p:ph type="sldNum" idx="12"/>
          </p:nvPr>
        </p:nvSpPr>
        <p:spPr/>
        <p:txBody>
          <a:bodyPr/>
          <a:lstStyle/>
          <a:p>
            <a:fld id="{00000000-1234-1234-1234-123412341234}" type="slidenum">
              <a:rPr lang="en-US" smtClean="0"/>
              <a:pPr/>
              <a:t>91</a:t>
            </a:fld>
            <a:endParaRPr lang="en-US" dirty="0"/>
          </a:p>
        </p:txBody>
      </p:sp>
      <p:pic>
        <p:nvPicPr>
          <p:cNvPr id="3" name="Picture 2">
            <a:extLst>
              <a:ext uri="{FF2B5EF4-FFF2-40B4-BE49-F238E27FC236}">
                <a16:creationId xmlns:a16="http://schemas.microsoft.com/office/drawing/2014/main" id="{6F4BAA2F-3242-BE65-9273-A0BB06E63ED6}"/>
              </a:ext>
            </a:extLst>
          </p:cNvPr>
          <p:cNvPicPr>
            <a:picLocks noChangeAspect="1"/>
          </p:cNvPicPr>
          <p:nvPr/>
        </p:nvPicPr>
        <p:blipFill>
          <a:blip r:embed="rId4"/>
          <a:stretch>
            <a:fillRect/>
          </a:stretch>
        </p:blipFill>
        <p:spPr>
          <a:xfrm>
            <a:off x="7712801" y="396508"/>
            <a:ext cx="843983" cy="745742"/>
          </a:xfrm>
          <a:prstGeom prst="rect">
            <a:avLst/>
          </a:prstGeom>
        </p:spPr>
      </p:pic>
    </p:spTree>
    <p:extLst>
      <p:ext uri="{BB962C8B-B14F-4D97-AF65-F5344CB8AC3E}">
        <p14:creationId xmlns:p14="http://schemas.microsoft.com/office/powerpoint/2010/main" val="20767516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49784"/>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Represent templates defining an application environment</a:t>
            </a:r>
          </a:p>
          <a:p>
            <a:pPr marL="514350" indent="-285750">
              <a:buClrTx/>
              <a:buSzPct val="100000"/>
              <a:buFont typeface="Arial" panose="020B0604020202020204" pitchFamily="34" charset="0"/>
              <a:buChar char="●"/>
            </a:pPr>
            <a:r>
              <a:rPr lang="en-US" dirty="0">
                <a:solidFill>
                  <a:schemeClr val="tx1">
                    <a:lumMod val="50000"/>
                  </a:schemeClr>
                </a:solidFill>
              </a:rPr>
              <a:t>New instances of the application can be created from the image</a:t>
            </a:r>
          </a:p>
          <a:p>
            <a:pPr marL="514350" indent="-285750">
              <a:buClrTx/>
              <a:buSzPct val="100000"/>
              <a:buFont typeface="Arial" panose="020B0604020202020204" pitchFamily="34" charset="0"/>
              <a:buChar char="●"/>
            </a:pPr>
            <a:r>
              <a:rPr lang="en-US" dirty="0">
                <a:solidFill>
                  <a:schemeClr val="tx1">
                    <a:lumMod val="50000"/>
                  </a:schemeClr>
                </a:solidFill>
              </a:rPr>
              <a:t>These instances are called containers</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261B2A4A-5969-4793-BF0B-3584D1EB7045}"/>
              </a:ext>
            </a:extLst>
          </p:cNvPr>
          <p:cNvSpPr>
            <a:spLocks noGrp="1"/>
          </p:cNvSpPr>
          <p:nvPr>
            <p:ph type="sldNum" idx="12"/>
          </p:nvPr>
        </p:nvSpPr>
        <p:spPr/>
        <p:txBody>
          <a:bodyPr/>
          <a:lstStyle/>
          <a:p>
            <a:fld id="{00000000-1234-1234-1234-123412341234}" type="slidenum">
              <a:rPr lang="en-US" smtClean="0"/>
              <a:pPr/>
              <a:t>92</a:t>
            </a:fld>
            <a:endParaRPr lang="en-US" dirty="0"/>
          </a:p>
        </p:txBody>
      </p:sp>
      <p:pic>
        <p:nvPicPr>
          <p:cNvPr id="4" name="Picture 3">
            <a:extLst>
              <a:ext uri="{FF2B5EF4-FFF2-40B4-BE49-F238E27FC236}">
                <a16:creationId xmlns:a16="http://schemas.microsoft.com/office/drawing/2014/main" id="{56C57D5B-96E0-DFA0-A13D-DB83DF9E8F1A}"/>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32723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Images are defined via a </a:t>
            </a:r>
            <a:r>
              <a:rPr lang="en-US" dirty="0" err="1">
                <a:solidFill>
                  <a:schemeClr val="tx1">
                    <a:lumMod val="50000"/>
                  </a:schemeClr>
                </a:solidFill>
              </a:rPr>
              <a:t>Dockerfile</a:t>
            </a:r>
            <a:r>
              <a:rPr lang="en-US" dirty="0">
                <a:solidFill>
                  <a:schemeClr val="tx1">
                    <a:lumMod val="50000"/>
                  </a:schemeClr>
                </a:solidFill>
              </a:rPr>
              <a:t> definition</a:t>
            </a:r>
          </a:p>
          <a:p>
            <a:pPr marL="514350" indent="-285750">
              <a:buClrTx/>
              <a:buSzPct val="100000"/>
              <a:buFont typeface="Arial" panose="020B0604020202020204" pitchFamily="34" charset="0"/>
              <a:buChar char="●"/>
            </a:pPr>
            <a:r>
              <a:rPr lang="en-US" dirty="0">
                <a:solidFill>
                  <a:schemeClr val="tx1">
                    <a:lumMod val="50000"/>
                  </a:schemeClr>
                </a:solidFill>
              </a:rPr>
              <a:t>Support layers for building up the environment in stages</a:t>
            </a:r>
          </a:p>
          <a:p>
            <a:pPr marL="514350" indent="-285750">
              <a:buClrTx/>
              <a:buSzPct val="100000"/>
              <a:buFont typeface="Arial" panose="020B0604020202020204" pitchFamily="34" charset="0"/>
              <a:buChar char="●"/>
            </a:pPr>
            <a:r>
              <a:rPr lang="en-US" dirty="0">
                <a:solidFill>
                  <a:schemeClr val="tx1">
                    <a:lumMod val="50000"/>
                  </a:schemeClr>
                </a:solidFill>
              </a:rPr>
              <a:t>Fully defines the application, including all components required to support</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759BBC77-D095-44C2-809C-798E77529910}"/>
              </a:ext>
            </a:extLst>
          </p:cNvPr>
          <p:cNvSpPr>
            <a:spLocks noGrp="1"/>
          </p:cNvSpPr>
          <p:nvPr>
            <p:ph type="sldNum" idx="12"/>
          </p:nvPr>
        </p:nvSpPr>
        <p:spPr/>
        <p:txBody>
          <a:bodyPr/>
          <a:lstStyle/>
          <a:p>
            <a:fld id="{00000000-1234-1234-1234-123412341234}" type="slidenum">
              <a:rPr lang="en-US" smtClean="0"/>
              <a:pPr/>
              <a:t>93</a:t>
            </a:fld>
            <a:endParaRPr lang="en-US" dirty="0"/>
          </a:p>
        </p:txBody>
      </p:sp>
      <p:pic>
        <p:nvPicPr>
          <p:cNvPr id="4" name="Picture 3">
            <a:extLst>
              <a:ext uri="{FF2B5EF4-FFF2-40B4-BE49-F238E27FC236}">
                <a16:creationId xmlns:a16="http://schemas.microsoft.com/office/drawing/2014/main" id="{BFC509A0-91CB-BAE9-E05A-A826FC12D559}"/>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269841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49784"/>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Those components can include:</a:t>
            </a:r>
          </a:p>
          <a:p>
            <a:pPr marL="971550" lvl="1" indent="-285750">
              <a:buClrTx/>
              <a:buSzPct val="100000"/>
              <a:buFont typeface="Wingdings" panose="05000000000000000000" pitchFamily="2" charset="2"/>
              <a:buChar char="Ø"/>
            </a:pPr>
            <a:r>
              <a:rPr lang="en-US" sz="1300" dirty="0">
                <a:solidFill>
                  <a:schemeClr val="tx1">
                    <a:lumMod val="50000"/>
                  </a:schemeClr>
                </a:solidFill>
              </a:rPr>
              <a:t>Runtime</a:t>
            </a:r>
          </a:p>
          <a:p>
            <a:pPr marL="971550" lvl="1" indent="-285750">
              <a:buClrTx/>
              <a:buSzPct val="100000"/>
              <a:buFont typeface="Wingdings" panose="05000000000000000000" pitchFamily="2" charset="2"/>
              <a:buChar char="Ø"/>
            </a:pPr>
            <a:r>
              <a:rPr lang="en-US" sz="1300" dirty="0">
                <a:solidFill>
                  <a:schemeClr val="tx1">
                    <a:lumMod val="50000"/>
                  </a:schemeClr>
                </a:solidFill>
              </a:rPr>
              <a:t>Development framework</a:t>
            </a:r>
          </a:p>
          <a:p>
            <a:pPr marL="971550" lvl="1" indent="-285750">
              <a:buClrTx/>
              <a:buSzPct val="100000"/>
              <a:buFont typeface="Wingdings" panose="05000000000000000000" pitchFamily="2" charset="2"/>
              <a:buChar char="Ø"/>
            </a:pPr>
            <a:r>
              <a:rPr lang="en-US" sz="1300" dirty="0">
                <a:solidFill>
                  <a:schemeClr val="tx1">
                    <a:lumMod val="50000"/>
                  </a:schemeClr>
                </a:solidFill>
              </a:rPr>
              <a:t>Source code</a:t>
            </a:r>
          </a:p>
          <a:p>
            <a:pPr marL="971550" lvl="1" indent="-285750">
              <a:buClrTx/>
              <a:buSzPct val="100000"/>
              <a:buFont typeface="Wingdings" panose="05000000000000000000" pitchFamily="2" charset="2"/>
              <a:buChar char="Ø"/>
            </a:pPr>
            <a:r>
              <a:rPr lang="en-US" sz="1300" dirty="0">
                <a:solidFill>
                  <a:schemeClr val="tx1">
                    <a:lumMod val="50000"/>
                  </a:schemeClr>
                </a:solidFill>
              </a:rPr>
              <a:t>Executable instructions for container startup</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B7008561-202C-4FD0-9B79-A089CA7D5D24}"/>
              </a:ext>
            </a:extLst>
          </p:cNvPr>
          <p:cNvSpPr>
            <a:spLocks noGrp="1"/>
          </p:cNvSpPr>
          <p:nvPr>
            <p:ph type="sldNum" idx="12"/>
          </p:nvPr>
        </p:nvSpPr>
        <p:spPr/>
        <p:txBody>
          <a:bodyPr/>
          <a:lstStyle/>
          <a:p>
            <a:fld id="{00000000-1234-1234-1234-123412341234}" type="slidenum">
              <a:rPr lang="en-US" smtClean="0"/>
              <a:pPr/>
              <a:t>94</a:t>
            </a:fld>
            <a:endParaRPr lang="en-US" dirty="0"/>
          </a:p>
        </p:txBody>
      </p:sp>
      <p:pic>
        <p:nvPicPr>
          <p:cNvPr id="4" name="Picture 3">
            <a:extLst>
              <a:ext uri="{FF2B5EF4-FFF2-40B4-BE49-F238E27FC236}">
                <a16:creationId xmlns:a16="http://schemas.microsoft.com/office/drawing/2014/main" id="{67173DE6-D5D5-A280-AAD5-153F346676A6}"/>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209979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6AFC-5C40-4B42-954B-6CDF5A1FBD8A}"/>
              </a:ext>
            </a:extLst>
          </p:cNvPr>
          <p:cNvSpPr>
            <a:spLocks noGrp="1"/>
          </p:cNvSpPr>
          <p:nvPr>
            <p:ph type="title"/>
          </p:nvPr>
        </p:nvSpPr>
        <p:spPr/>
        <p:txBody>
          <a:bodyPr/>
          <a:lstStyle/>
          <a:p>
            <a:r>
              <a:rPr lang="en-US"/>
              <a:t>Docker Images</a:t>
            </a:r>
          </a:p>
        </p:txBody>
      </p:sp>
      <p:sp>
        <p:nvSpPr>
          <p:cNvPr id="3" name="Text Placeholder 2">
            <a:extLst>
              <a:ext uri="{FF2B5EF4-FFF2-40B4-BE49-F238E27FC236}">
                <a16:creationId xmlns:a16="http://schemas.microsoft.com/office/drawing/2014/main" id="{7A17E02E-9B00-FE4B-98E1-4AE999586C69}"/>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Start with a base that gives your app a place to live</a:t>
            </a:r>
          </a:p>
          <a:p>
            <a:pPr marL="971550" lvl="1" indent="-285750">
              <a:buClrTx/>
              <a:buSzPct val="100000"/>
              <a:buFont typeface="Wingdings" panose="05000000000000000000" pitchFamily="2" charset="2"/>
              <a:buChar char="Ø"/>
            </a:pPr>
            <a:r>
              <a:rPr lang="en-US" sz="1300" dirty="0">
                <a:solidFill>
                  <a:schemeClr val="tx1">
                    <a:lumMod val="50000"/>
                  </a:schemeClr>
                </a:solidFill>
              </a:rPr>
              <a:t>Needed OS/runtimes/dB server applications, etc.</a:t>
            </a:r>
          </a:p>
          <a:p>
            <a:pPr marL="514350" indent="-285750">
              <a:buClrTx/>
              <a:buSzPct val="100000"/>
              <a:buFont typeface="Arial" panose="020B0604020202020204" pitchFamily="34" charset="0"/>
              <a:buChar char="●"/>
            </a:pPr>
            <a:r>
              <a:rPr lang="en-US" dirty="0">
                <a:solidFill>
                  <a:schemeClr val="tx1">
                    <a:lumMod val="50000"/>
                  </a:schemeClr>
                </a:solidFill>
              </a:rPr>
              <a:t>Examples:</a:t>
            </a:r>
          </a:p>
          <a:p>
            <a:pPr marL="971550" lvl="1" indent="-285750">
              <a:buClrTx/>
              <a:buSzPct val="100000"/>
              <a:buFont typeface="Wingdings" panose="05000000000000000000" pitchFamily="2" charset="2"/>
              <a:buChar char="Ø"/>
            </a:pPr>
            <a:r>
              <a:rPr lang="en-US" sz="1300" dirty="0">
                <a:solidFill>
                  <a:schemeClr val="tx1">
                    <a:lumMod val="50000"/>
                  </a:schemeClr>
                </a:solidFill>
              </a:rPr>
              <a:t>nginx </a:t>
            </a:r>
          </a:p>
          <a:p>
            <a:pPr marL="971550" lvl="1" indent="-285750">
              <a:buClrTx/>
              <a:buSzPct val="100000"/>
              <a:buFont typeface="Wingdings" panose="05000000000000000000" pitchFamily="2" charset="2"/>
              <a:buChar char="Ø"/>
            </a:pPr>
            <a:r>
              <a:rPr lang="en-US" sz="1300" dirty="0">
                <a:solidFill>
                  <a:schemeClr val="tx1">
                    <a:lumMod val="50000"/>
                  </a:schemeClr>
                </a:solidFill>
              </a:rPr>
              <a:t>Node</a:t>
            </a:r>
          </a:p>
          <a:p>
            <a:pPr marL="971550" lvl="1" indent="-285750">
              <a:buClrTx/>
              <a:buSzPct val="100000"/>
              <a:buFont typeface="Wingdings" panose="05000000000000000000" pitchFamily="2" charset="2"/>
              <a:buChar char="Ø"/>
            </a:pPr>
            <a:r>
              <a:rPr lang="en-US" sz="1300" dirty="0">
                <a:solidFill>
                  <a:schemeClr val="tx1">
                    <a:lumMod val="50000"/>
                  </a:schemeClr>
                </a:solidFill>
              </a:rPr>
              <a:t>MySQL</a:t>
            </a:r>
          </a:p>
          <a:p>
            <a:pPr marL="971550" lvl="1" indent="-285750">
              <a:buClrTx/>
              <a:buSzPct val="100000"/>
              <a:buFont typeface="Wingdings" panose="05000000000000000000" pitchFamily="2" charset="2"/>
              <a:buChar char="Ø"/>
            </a:pPr>
            <a:r>
              <a:rPr lang="en-US" sz="1300" dirty="0">
                <a:solidFill>
                  <a:schemeClr val="tx1">
                    <a:lumMod val="50000"/>
                  </a:schemeClr>
                </a:solidFill>
              </a:rPr>
              <a:t>Apache HTTP Server</a:t>
            </a:r>
          </a:p>
          <a:p>
            <a:pPr marL="971550" lvl="1" indent="-285750">
              <a:buClrTx/>
              <a:buSzPct val="100000"/>
              <a:buFont typeface="Wingdings" panose="05000000000000000000" pitchFamily="2" charset="2"/>
              <a:buChar char="Ø"/>
            </a:pPr>
            <a:r>
              <a:rPr lang="en-US" sz="1300" dirty="0">
                <a:solidFill>
                  <a:schemeClr val="tx1">
                    <a:lumMod val="50000"/>
                  </a:schemeClr>
                </a:solidFill>
              </a:rPr>
              <a:t>IIS with .NET Runtimes</a:t>
            </a:r>
          </a:p>
          <a:p>
            <a:pPr marL="971550" lvl="1" indent="-285750">
              <a:buClrTx/>
              <a:buSzPct val="100000"/>
              <a:buFont typeface="Arial" panose="020B0604020202020204" pitchFamily="34" charset="0"/>
              <a:buChar char="●"/>
            </a:pPr>
            <a:endParaRPr lang="en-US" sz="1300" dirty="0">
              <a:solidFill>
                <a:schemeClr val="tx1">
                  <a:lumMod val="50000"/>
                </a:schemeClr>
              </a:solidFill>
            </a:endParaRPr>
          </a:p>
        </p:txBody>
      </p:sp>
      <p:sp>
        <p:nvSpPr>
          <p:cNvPr id="4" name="Slide Number Placeholder 3">
            <a:extLst>
              <a:ext uri="{FF2B5EF4-FFF2-40B4-BE49-F238E27FC236}">
                <a16:creationId xmlns:a16="http://schemas.microsoft.com/office/drawing/2014/main" id="{E94B688D-9593-C64B-B48A-B0A21870FF7C}"/>
              </a:ext>
            </a:extLst>
          </p:cNvPr>
          <p:cNvSpPr>
            <a:spLocks noGrp="1"/>
          </p:cNvSpPr>
          <p:nvPr>
            <p:ph type="sldNum" idx="12"/>
          </p:nvPr>
        </p:nvSpPr>
        <p:spPr/>
        <p:txBody>
          <a:bodyPr/>
          <a:lstStyle/>
          <a:p>
            <a:fld id="{00000000-1234-1234-1234-123412341234}" type="slidenum">
              <a:rPr lang="en-US" smtClean="0"/>
              <a:pPr/>
              <a:t>95</a:t>
            </a:fld>
            <a:endParaRPr lang="en-US"/>
          </a:p>
        </p:txBody>
      </p:sp>
      <p:pic>
        <p:nvPicPr>
          <p:cNvPr id="5" name="Picture 4">
            <a:extLst>
              <a:ext uri="{FF2B5EF4-FFF2-40B4-BE49-F238E27FC236}">
                <a16:creationId xmlns:a16="http://schemas.microsoft.com/office/drawing/2014/main" id="{E1A92ACF-25BF-3A78-49BF-89946F30248A}"/>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236683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Centralized registry for image storage &amp; sharing</a:t>
            </a:r>
          </a:p>
          <a:p>
            <a:pPr marL="514350" indent="-285750">
              <a:buClrTx/>
              <a:buSzPct val="100000"/>
              <a:buFont typeface="Arial" panose="020B0604020202020204" pitchFamily="34" charset="0"/>
              <a:buChar char="●"/>
            </a:pPr>
            <a:r>
              <a:rPr lang="en-US" dirty="0">
                <a:solidFill>
                  <a:schemeClr val="tx1">
                    <a:lumMod val="50000"/>
                  </a:schemeClr>
                </a:solidFill>
              </a:rPr>
              <a:t>Can signup for an account – user accounts offer both free and pro versions</a:t>
            </a:r>
          </a:p>
          <a:p>
            <a:pPr marL="514350" indent="-285750">
              <a:buClrTx/>
              <a:buSzPct val="100000"/>
              <a:buFont typeface="Arial" panose="020B0604020202020204" pitchFamily="34" charset="0"/>
              <a:buChar char="●"/>
            </a:pPr>
            <a:r>
              <a:rPr lang="en-US" dirty="0">
                <a:solidFill>
                  <a:schemeClr val="tx1">
                    <a:lumMod val="50000"/>
                  </a:schemeClr>
                </a:solidFill>
              </a:rPr>
              <a:t> Also, supports organizations for grouping of multiple team members</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92C1F82D-77D3-4077-AA85-5F685B560058}"/>
              </a:ext>
            </a:extLst>
          </p:cNvPr>
          <p:cNvSpPr>
            <a:spLocks noGrp="1"/>
          </p:cNvSpPr>
          <p:nvPr>
            <p:ph type="sldNum" idx="12"/>
          </p:nvPr>
        </p:nvSpPr>
        <p:spPr/>
        <p:txBody>
          <a:bodyPr/>
          <a:lstStyle/>
          <a:p>
            <a:fld id="{00000000-1234-1234-1234-123412341234}" type="slidenum">
              <a:rPr lang="en-US" smtClean="0"/>
              <a:pPr/>
              <a:t>96</a:t>
            </a:fld>
            <a:endParaRPr lang="en-US" dirty="0"/>
          </a:p>
        </p:txBody>
      </p:sp>
      <p:pic>
        <p:nvPicPr>
          <p:cNvPr id="4" name="Picture 3">
            <a:extLst>
              <a:ext uri="{FF2B5EF4-FFF2-40B4-BE49-F238E27FC236}">
                <a16:creationId xmlns:a16="http://schemas.microsoft.com/office/drawing/2014/main" id="{53AA8456-153F-01C7-D8AC-3B9AFA640951}"/>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37266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Accessible at </a:t>
            </a:r>
            <a:r>
              <a:rPr lang="en-US" dirty="0">
                <a:solidFill>
                  <a:schemeClr val="tx1">
                    <a:lumMod val="50000"/>
                  </a:schemeClr>
                </a:solidFill>
                <a:hlinkClick r:id="rId2"/>
              </a:rPr>
              <a:t>https://hub.docker.com</a:t>
            </a:r>
            <a:endParaRPr lang="en-US" dirty="0">
              <a:solidFill>
                <a:schemeClr val="tx1">
                  <a:lumMod val="50000"/>
                </a:schemeClr>
              </a:solidFill>
            </a:endParaRPr>
          </a:p>
          <a:p>
            <a:pPr marL="514350" indent="-285750">
              <a:buClrTx/>
              <a:buSzPct val="100000"/>
              <a:buFont typeface="Arial" panose="020B0604020202020204" pitchFamily="34" charset="0"/>
              <a:buChar char="●"/>
            </a:pPr>
            <a:r>
              <a:rPr lang="en-US" dirty="0">
                <a:solidFill>
                  <a:schemeClr val="tx1">
                    <a:lumMod val="50000"/>
                  </a:schemeClr>
                </a:solidFill>
              </a:rPr>
              <a:t>Search feature enables search for image by technology or keyword</a:t>
            </a:r>
          </a:p>
          <a:p>
            <a:pPr marL="514350" indent="-285750">
              <a:buClrTx/>
              <a:buSzPct val="100000"/>
              <a:buFont typeface="Arial" panose="020B0604020202020204" pitchFamily="34" charset="0"/>
              <a:buChar char="●"/>
            </a:pPr>
            <a:r>
              <a:rPr lang="en-US" dirty="0">
                <a:solidFill>
                  <a:schemeClr val="tx1">
                    <a:lumMod val="50000"/>
                  </a:schemeClr>
                </a:solidFill>
              </a:rPr>
              <a:t>Image detail displays available tags and image variants</a:t>
            </a:r>
          </a:p>
          <a:p>
            <a:pPr marL="285750" indent="-285750">
              <a:buClrTx/>
              <a:buSzPct val="100000"/>
              <a:buFont typeface="Arial" panose="020B0604020202020204" pitchFamily="34" charset="0"/>
              <a:buChar char="●"/>
            </a:pPr>
            <a:endParaRPr lang="en-US" dirty="0">
              <a:solidFill>
                <a:schemeClr val="tx1">
                  <a:lumMod val="50000"/>
                </a:schemeClr>
              </a:solidFill>
            </a:endParaRP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EE93BD10-C938-4897-8EF5-4B574166900F}"/>
              </a:ext>
            </a:extLst>
          </p:cNvPr>
          <p:cNvSpPr>
            <a:spLocks noGrp="1"/>
          </p:cNvSpPr>
          <p:nvPr>
            <p:ph type="sldNum" idx="12"/>
          </p:nvPr>
        </p:nvSpPr>
        <p:spPr/>
        <p:txBody>
          <a:bodyPr/>
          <a:lstStyle/>
          <a:p>
            <a:fld id="{00000000-1234-1234-1234-123412341234}" type="slidenum">
              <a:rPr lang="en-US" smtClean="0"/>
              <a:pPr/>
              <a:t>97</a:t>
            </a:fld>
            <a:endParaRPr lang="en-US" dirty="0"/>
          </a:p>
        </p:txBody>
      </p:sp>
      <p:pic>
        <p:nvPicPr>
          <p:cNvPr id="4" name="Picture 3">
            <a:extLst>
              <a:ext uri="{FF2B5EF4-FFF2-40B4-BE49-F238E27FC236}">
                <a16:creationId xmlns:a16="http://schemas.microsoft.com/office/drawing/2014/main" id="{36B0EC19-2F35-9657-83E0-24A7B634A269}"/>
              </a:ext>
            </a:extLst>
          </p:cNvPr>
          <p:cNvPicPr>
            <a:picLocks noChangeAspect="1"/>
          </p:cNvPicPr>
          <p:nvPr/>
        </p:nvPicPr>
        <p:blipFill>
          <a:blip r:embed="rId3"/>
          <a:stretch>
            <a:fillRect/>
          </a:stretch>
        </p:blipFill>
        <p:spPr>
          <a:xfrm>
            <a:off x="7712801" y="396508"/>
            <a:ext cx="843983" cy="745742"/>
          </a:xfrm>
          <a:prstGeom prst="rect">
            <a:avLst/>
          </a:prstGeom>
        </p:spPr>
      </p:pic>
    </p:spTree>
    <p:extLst>
      <p:ext uri="{BB962C8B-B14F-4D97-AF65-F5344CB8AC3E}">
        <p14:creationId xmlns:p14="http://schemas.microsoft.com/office/powerpoint/2010/main" val="420408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May also include examples of usage</a:t>
            </a:r>
          </a:p>
          <a:p>
            <a:pPr marL="514350" indent="-285750">
              <a:buClrTx/>
              <a:buSzPct val="100000"/>
              <a:buFont typeface="Arial" panose="020B0604020202020204" pitchFamily="34" charset="0"/>
              <a:buChar char="●"/>
            </a:pPr>
            <a:r>
              <a:rPr lang="en-US" dirty="0">
                <a:solidFill>
                  <a:schemeClr val="tx1">
                    <a:lumMod val="50000"/>
                  </a:schemeClr>
                </a:solidFill>
              </a:rPr>
              <a:t>Pro account supports image scanning for security vulnerabilities</a:t>
            </a:r>
          </a:p>
          <a:p>
            <a:pPr marL="514350" indent="-285750">
              <a:buClrTx/>
              <a:buSzPct val="100000"/>
              <a:buFont typeface="Arial" panose="020B0604020202020204" pitchFamily="34" charset="0"/>
              <a:buChar char="●"/>
            </a:pPr>
            <a:r>
              <a:rPr lang="en-US" dirty="0">
                <a:solidFill>
                  <a:schemeClr val="tx1">
                    <a:lumMod val="50000"/>
                  </a:schemeClr>
                </a:solidFill>
              </a:rPr>
              <a:t>Can be useful for image reuse and image sharing across a dev team</a:t>
            </a:r>
          </a:p>
          <a:p>
            <a:pPr marL="514350" indent="-285750">
              <a:buClrTx/>
              <a:buSzPct val="100000"/>
              <a:buFont typeface="Arial" panose="020B0604020202020204" pitchFamily="34" charset="0"/>
              <a:buChar char="●"/>
            </a:pPr>
            <a:r>
              <a:rPr lang="en-US" dirty="0">
                <a:solidFill>
                  <a:schemeClr val="tx1">
                    <a:lumMod val="50000"/>
                  </a:schemeClr>
                </a:solidFill>
              </a:rPr>
              <a:t>There are other registry types – including private registries</a:t>
            </a:r>
          </a:p>
          <a:p>
            <a:pPr marL="285750" indent="-285750">
              <a:buClrTx/>
              <a:buSzPct val="10000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5D60F4B5-131A-45DB-82B9-2430A8AD2A3D}"/>
              </a:ext>
            </a:extLst>
          </p:cNvPr>
          <p:cNvSpPr>
            <a:spLocks noGrp="1"/>
          </p:cNvSpPr>
          <p:nvPr>
            <p:ph type="sldNum" idx="12"/>
          </p:nvPr>
        </p:nvSpPr>
        <p:spPr/>
        <p:txBody>
          <a:bodyPr/>
          <a:lstStyle/>
          <a:p>
            <a:fld id="{00000000-1234-1234-1234-123412341234}" type="slidenum">
              <a:rPr lang="en-US" smtClean="0"/>
              <a:pPr/>
              <a:t>98</a:t>
            </a:fld>
            <a:endParaRPr lang="en-US" dirty="0"/>
          </a:p>
        </p:txBody>
      </p:sp>
      <p:pic>
        <p:nvPicPr>
          <p:cNvPr id="4" name="Picture 3">
            <a:extLst>
              <a:ext uri="{FF2B5EF4-FFF2-40B4-BE49-F238E27FC236}">
                <a16:creationId xmlns:a16="http://schemas.microsoft.com/office/drawing/2014/main" id="{A4B6E118-7A8D-C2DA-9CE6-AD81674B6600}"/>
              </a:ext>
            </a:extLst>
          </p:cNvPr>
          <p:cNvPicPr>
            <a:picLocks noChangeAspect="1"/>
          </p:cNvPicPr>
          <p:nvPr/>
        </p:nvPicPr>
        <p:blipFill>
          <a:blip r:embed="rId2"/>
          <a:stretch>
            <a:fillRect/>
          </a:stretch>
        </p:blipFill>
        <p:spPr>
          <a:xfrm>
            <a:off x="7712801" y="396508"/>
            <a:ext cx="843983" cy="745742"/>
          </a:xfrm>
          <a:prstGeom prst="rect">
            <a:avLst/>
          </a:prstGeom>
        </p:spPr>
      </p:pic>
    </p:spTree>
    <p:extLst>
      <p:ext uri="{BB962C8B-B14F-4D97-AF65-F5344CB8AC3E}">
        <p14:creationId xmlns:p14="http://schemas.microsoft.com/office/powerpoint/2010/main" val="341823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AD7CC746-CEE2-47F9-A222-A1B18EE9E5C2}"/>
              </a:ext>
            </a:extLst>
          </p:cNvPr>
          <p:cNvSpPr>
            <a:spLocks noGrp="1"/>
          </p:cNvSpPr>
          <p:nvPr>
            <p:ph type="sldNum" idx="12"/>
          </p:nvPr>
        </p:nvSpPr>
        <p:spPr/>
        <p:txBody>
          <a:bodyPr/>
          <a:lstStyle/>
          <a:p>
            <a:fld id="{00000000-1234-1234-1234-123412341234}" type="slidenum">
              <a:rPr lang="en-US" smtClean="0"/>
              <a:pPr/>
              <a:t>99</a:t>
            </a:fld>
            <a:endParaRPr lang="en-US" dirty="0"/>
          </a:p>
        </p:txBody>
      </p:sp>
      <p:pic>
        <p:nvPicPr>
          <p:cNvPr id="8" name="Picture 7">
            <a:extLst>
              <a:ext uri="{FF2B5EF4-FFF2-40B4-BE49-F238E27FC236}">
                <a16:creationId xmlns:a16="http://schemas.microsoft.com/office/drawing/2014/main" id="{862250A8-F327-4C96-8242-FE2AC418817F}"/>
              </a:ext>
            </a:extLst>
          </p:cNvPr>
          <p:cNvPicPr>
            <a:picLocks noChangeAspect="1"/>
          </p:cNvPicPr>
          <p:nvPr/>
        </p:nvPicPr>
        <p:blipFill>
          <a:blip r:embed="rId2"/>
          <a:stretch>
            <a:fillRect/>
          </a:stretch>
        </p:blipFill>
        <p:spPr>
          <a:xfrm>
            <a:off x="960331" y="2037121"/>
            <a:ext cx="7223339" cy="1300344"/>
          </a:xfrm>
          <a:prstGeom prst="rect">
            <a:avLst/>
          </a:prstGeom>
        </p:spPr>
      </p:pic>
      <p:pic>
        <p:nvPicPr>
          <p:cNvPr id="3" name="Picture 2">
            <a:extLst>
              <a:ext uri="{FF2B5EF4-FFF2-40B4-BE49-F238E27FC236}">
                <a16:creationId xmlns:a16="http://schemas.microsoft.com/office/drawing/2014/main" id="{8103DC3D-5CB4-2B14-F014-6F560D7710B2}"/>
              </a:ext>
            </a:extLst>
          </p:cNvPr>
          <p:cNvPicPr>
            <a:picLocks noChangeAspect="1"/>
          </p:cNvPicPr>
          <p:nvPr/>
        </p:nvPicPr>
        <p:blipFill>
          <a:blip r:embed="rId3"/>
          <a:stretch>
            <a:fillRect/>
          </a:stretch>
        </p:blipFill>
        <p:spPr>
          <a:xfrm>
            <a:off x="7712801" y="396508"/>
            <a:ext cx="843983" cy="745742"/>
          </a:xfrm>
          <a:prstGeom prst="rect">
            <a:avLst/>
          </a:prstGeom>
        </p:spPr>
      </p:pic>
    </p:spTree>
    <p:extLst>
      <p:ext uri="{BB962C8B-B14F-4D97-AF65-F5344CB8AC3E}">
        <p14:creationId xmlns:p14="http://schemas.microsoft.com/office/powerpoint/2010/main" val="1877590996"/>
      </p:ext>
    </p:extLst>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6040</TotalTime>
  <Words>7549</Words>
  <Application>Microsoft Office PowerPoint</Application>
  <PresentationFormat>On-screen Show (16:9)</PresentationFormat>
  <Paragraphs>1004</Paragraphs>
  <Slides>161</Slides>
  <Notes>95</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161</vt:i4>
      </vt:variant>
    </vt:vector>
  </HeadingPairs>
  <TitlesOfParts>
    <vt:vector size="170" baseType="lpstr">
      <vt:lpstr>Noto Sans Symbols</vt:lpstr>
      <vt:lpstr>Montserrat Medium</vt:lpstr>
      <vt:lpstr>Helvetica Neue Light</vt:lpstr>
      <vt:lpstr>Calibri</vt:lpstr>
      <vt:lpstr>Wingdings</vt:lpstr>
      <vt:lpstr>Arial</vt:lpstr>
      <vt:lpstr>Montserrat</vt:lpstr>
      <vt:lpstr>open sans</vt:lpstr>
      <vt:lpstr>Pluralsight default theme</vt:lpstr>
      <vt:lpstr> Welcome EIC EDGE – Week 2 Software Development Practice</vt:lpstr>
      <vt:lpstr>Why study these subjects?</vt:lpstr>
      <vt:lpstr>My pledge to you</vt:lpstr>
      <vt:lpstr>Objectives</vt:lpstr>
      <vt:lpstr>Agenda</vt:lpstr>
      <vt:lpstr>Agenda</vt:lpstr>
      <vt:lpstr>How we’re going to work together</vt:lpstr>
      <vt:lpstr>Would you like to play a game?</vt:lpstr>
      <vt:lpstr>Python Refresh</vt:lpstr>
      <vt:lpstr>Data Types, Operators, and Variables</vt:lpstr>
      <vt:lpstr>Conditionals</vt:lpstr>
      <vt:lpstr>Functions</vt:lpstr>
      <vt:lpstr>Looping</vt:lpstr>
      <vt:lpstr>Additional Datatypes</vt:lpstr>
      <vt:lpstr>Files and Regular Expressions</vt:lpstr>
      <vt:lpstr>Modules</vt:lpstr>
      <vt:lpstr>Object-Oriented Programming</vt:lpstr>
      <vt:lpstr>Unit Testing/Debugging in Python</vt:lpstr>
      <vt:lpstr>Common Components of a Unit Testing Framework</vt:lpstr>
      <vt:lpstr>Arrange, Act, Assert (AAA)</vt:lpstr>
      <vt:lpstr>Arrange</vt:lpstr>
      <vt:lpstr>Act</vt:lpstr>
      <vt:lpstr>Assert</vt:lpstr>
      <vt:lpstr>Writing Unit Tests in unittest</vt:lpstr>
      <vt:lpstr>unittest Framework</vt:lpstr>
      <vt:lpstr>unittest Framework</vt:lpstr>
      <vt:lpstr>unittest Framework - Keys</vt:lpstr>
      <vt:lpstr>unittest Framework</vt:lpstr>
      <vt:lpstr>unittest Framework</vt:lpstr>
      <vt:lpstr>LAB:</vt:lpstr>
      <vt:lpstr>unittest Framework – Test Fixtures</vt:lpstr>
      <vt:lpstr>unittest Framework – Test Fixtures</vt:lpstr>
      <vt:lpstr>unittest Framework – Test Fixtures</vt:lpstr>
      <vt:lpstr>unittest Framework – Test Fixtures</vt:lpstr>
      <vt:lpstr>unittest Framework – Test Fixtures</vt:lpstr>
      <vt:lpstr>unittest Framework – Test Fixtures</vt:lpstr>
      <vt:lpstr>unittest Framework – Test Fixtures</vt:lpstr>
      <vt:lpstr>unittest Framework – Test Fixtures</vt:lpstr>
      <vt:lpstr>LAB:</vt:lpstr>
      <vt:lpstr>unittest Framework – Managing Test Execution</vt:lpstr>
      <vt:lpstr>unittest Framework – Managing Test Execution</vt:lpstr>
      <vt:lpstr>unittest Framework – Managing Test Execution</vt:lpstr>
      <vt:lpstr>unittest Framework – Managing Test Execution</vt:lpstr>
      <vt:lpstr>unittest Framework – Managing Test Execution</vt:lpstr>
      <vt:lpstr>unittest Framework – Test Discovery</vt:lpstr>
      <vt:lpstr>unittest Framework – Skipping Tests</vt:lpstr>
      <vt:lpstr>LAB:</vt:lpstr>
      <vt:lpstr>unittest Framework – Managing Test Failures</vt:lpstr>
      <vt:lpstr>LAB:</vt:lpstr>
      <vt:lpstr>LAB:</vt:lpstr>
      <vt:lpstr>Mocking – Testing Components in Isolation</vt:lpstr>
      <vt:lpstr>Mocking / Test Doubles</vt:lpstr>
      <vt:lpstr>Mocking / Test Doubles</vt:lpstr>
      <vt:lpstr>Dummies</vt:lpstr>
      <vt:lpstr>Stubs</vt:lpstr>
      <vt:lpstr>Spies</vt:lpstr>
      <vt:lpstr>Mocks</vt:lpstr>
      <vt:lpstr>Fakes</vt:lpstr>
      <vt:lpstr>DEMO:</vt:lpstr>
      <vt:lpstr>Coverage</vt:lpstr>
      <vt:lpstr>Coverage</vt:lpstr>
      <vt:lpstr>Coverage</vt:lpstr>
      <vt:lpstr>Coverage – Measuring Results</vt:lpstr>
      <vt:lpstr>LAB:</vt:lpstr>
      <vt:lpstr>LAB:</vt:lpstr>
      <vt:lpstr>Docker &amp; Kubernetes</vt:lpstr>
      <vt:lpstr>Why Containerization?</vt:lpstr>
      <vt:lpstr>What Do We Mean by Application Hosting?</vt:lpstr>
      <vt:lpstr>What Are the Hosting Options with Cloud?</vt:lpstr>
      <vt:lpstr>Containers</vt:lpstr>
      <vt:lpstr>Containers</vt:lpstr>
      <vt:lpstr>Containers</vt:lpstr>
      <vt:lpstr>What are Microservices?</vt:lpstr>
      <vt:lpstr>What is a Monolith?</vt:lpstr>
      <vt:lpstr>Monolithic Architecture Example</vt:lpstr>
      <vt:lpstr>Example Microservices Architecture</vt:lpstr>
      <vt:lpstr>Microservices – Benefits vs. Costs</vt:lpstr>
      <vt:lpstr>Microservices – Benefits vs. Costs</vt:lpstr>
      <vt:lpstr>Microservices &amp; Containers</vt:lpstr>
      <vt:lpstr>Microservices &amp; the Cloud</vt:lpstr>
      <vt:lpstr>Microservices Summary</vt:lpstr>
      <vt:lpstr>Use Case Discussion – Monolith to Microservices</vt:lpstr>
      <vt:lpstr>Group Discussion:</vt:lpstr>
      <vt:lpstr>Use Case Discussion – Exercise</vt:lpstr>
      <vt:lpstr>Modern Approaches to Application Development</vt:lpstr>
      <vt:lpstr>Design Approaches to Modern Applications</vt:lpstr>
      <vt:lpstr>Infrastructure as Code (IaC)</vt:lpstr>
      <vt:lpstr>What is Docker?</vt:lpstr>
      <vt:lpstr>What is Docker?</vt:lpstr>
      <vt:lpstr>The Dockerfile</vt:lpstr>
      <vt:lpstr>Dockerfile example</vt:lpstr>
      <vt:lpstr>Docker Images</vt:lpstr>
      <vt:lpstr>Docker Images</vt:lpstr>
      <vt:lpstr>Docker Images</vt:lpstr>
      <vt:lpstr>Docker Images</vt:lpstr>
      <vt:lpstr>Docker Hub</vt:lpstr>
      <vt:lpstr>Docker Hub</vt:lpstr>
      <vt:lpstr>Docker Hub</vt:lpstr>
      <vt:lpstr>Docker Hub</vt:lpstr>
      <vt:lpstr>Docker Hub</vt:lpstr>
      <vt:lpstr>Docker Hub</vt:lpstr>
      <vt:lpstr>Docker Hub</vt:lpstr>
      <vt:lpstr>Docker Hub</vt:lpstr>
      <vt:lpstr>Building The Image</vt:lpstr>
      <vt:lpstr>Building The Image</vt:lpstr>
      <vt:lpstr>Docker Review Questions</vt:lpstr>
      <vt:lpstr>Docker Review Questions</vt:lpstr>
      <vt:lpstr>Docker Review Questions</vt:lpstr>
      <vt:lpstr>Docker Review Questions</vt:lpstr>
      <vt:lpstr>LAB:</vt:lpstr>
      <vt:lpstr>Application Bootstrapping with Docker and k8s</vt:lpstr>
      <vt:lpstr>Kubernetes (k8s) Overview</vt:lpstr>
      <vt:lpstr>What is an Orchestrator and Why Do We Need It?</vt:lpstr>
      <vt:lpstr>Architecture of k8s System</vt:lpstr>
      <vt:lpstr>Core Components of k8s</vt:lpstr>
      <vt:lpstr>k8s Resource/Manifest</vt:lpstr>
      <vt:lpstr>Kubernetes Control Plane &amp; Data Plane</vt:lpstr>
      <vt:lpstr>Declarative and Desired State</vt:lpstr>
      <vt:lpstr>Reconciling state</vt:lpstr>
      <vt:lpstr>k8s Pods: The Basic Building Block</vt:lpstr>
      <vt:lpstr>k8s Pods: The Basic Building Block</vt:lpstr>
      <vt:lpstr>Pod state</vt:lpstr>
      <vt:lpstr>Deployments</vt:lpstr>
      <vt:lpstr>Deployments</vt:lpstr>
      <vt:lpstr>Pods, Deployments, &amp; ReplicaSets</vt:lpstr>
      <vt:lpstr>LAB:</vt:lpstr>
      <vt:lpstr>Question for the Group</vt:lpstr>
      <vt:lpstr>Question for the Group</vt:lpstr>
      <vt:lpstr>Question for the Group</vt:lpstr>
      <vt:lpstr>Addons: Cluster DNS</vt:lpstr>
      <vt:lpstr>k8s Probes</vt:lpstr>
      <vt:lpstr>kubectl</vt:lpstr>
      <vt:lpstr>Namespaces in k8s</vt:lpstr>
      <vt:lpstr>Namespaces in k8s</vt:lpstr>
      <vt:lpstr>Namespaces in k8s</vt:lpstr>
      <vt:lpstr>Contexts</vt:lpstr>
      <vt:lpstr>Contexts</vt:lpstr>
      <vt:lpstr>LAB:</vt:lpstr>
      <vt:lpstr>ConfigMaps vs. Environment Variables</vt:lpstr>
      <vt:lpstr>ConfigMaps</vt:lpstr>
      <vt:lpstr>ConfigMaps as Env Vars</vt:lpstr>
      <vt:lpstr>ConfigMaps</vt:lpstr>
      <vt:lpstr>ConfigMaps - Precedence</vt:lpstr>
      <vt:lpstr>Secrets in Pods</vt:lpstr>
      <vt:lpstr>LAB:</vt:lpstr>
      <vt:lpstr>DEMO:</vt:lpstr>
      <vt:lpstr>k8s Services</vt:lpstr>
      <vt:lpstr>k8s Service Types</vt:lpstr>
      <vt:lpstr>Cluster Access – Internal vs. External</vt:lpstr>
      <vt:lpstr>Services</vt:lpstr>
      <vt:lpstr>LAB:</vt:lpstr>
      <vt:lpstr>Container File System</vt:lpstr>
      <vt:lpstr>EmptyDir</vt:lpstr>
      <vt:lpstr>HostPath</vt:lpstr>
      <vt:lpstr>PersistentVolume</vt:lpstr>
      <vt:lpstr>PersistentVolumeClaim</vt:lpstr>
      <vt:lpstr>Dynamic Provisioning</vt:lpstr>
      <vt:lpstr>Storage Classes</vt:lpstr>
      <vt:lpstr>LAB:</vt:lpstr>
      <vt:lpstr>Filler</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EIC EDGE – Week 1 Software Development Methodology</dc:title>
  <dc:creator>Erik Gross</dc:creator>
  <cp:lastModifiedBy>Allen Sanders</cp:lastModifiedBy>
  <cp:revision>99</cp:revision>
  <cp:lastPrinted>2022-09-26T08:53:22Z</cp:lastPrinted>
  <dcterms:modified xsi:type="dcterms:W3CDTF">2022-10-15T18:10:57Z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4820e8-223f-4ed2-bd95-81c83f641284_Enabled">
    <vt:lpwstr>true</vt:lpwstr>
  </property>
  <property fmtid="{D5CDD505-2E9C-101B-9397-08002B2CF9AE}" pid="3" name="MSIP_Label_b24820e8-223f-4ed2-bd95-81c83f641284_SetDate">
    <vt:lpwstr>2022-10-13T00:50:52Z</vt:lpwstr>
  </property>
  <property fmtid="{D5CDD505-2E9C-101B-9397-08002B2CF9AE}" pid="4" name="MSIP_Label_b24820e8-223f-4ed2-bd95-81c83f641284_Method">
    <vt:lpwstr>Standard</vt:lpwstr>
  </property>
  <property fmtid="{D5CDD505-2E9C-101B-9397-08002B2CF9AE}" pid="5" name="MSIP_Label_b24820e8-223f-4ed2-bd95-81c83f641284_Name">
    <vt:lpwstr>b24820e8-223f-4ed2-bd95-81c83f641284</vt:lpwstr>
  </property>
  <property fmtid="{D5CDD505-2E9C-101B-9397-08002B2CF9AE}" pid="6" name="MSIP_Label_b24820e8-223f-4ed2-bd95-81c83f641284_SiteId">
    <vt:lpwstr>3cbcc3d3-094d-4006-9849-0d11d61f484d</vt:lpwstr>
  </property>
  <property fmtid="{D5CDD505-2E9C-101B-9397-08002B2CF9AE}" pid="7" name="MSIP_Label_b24820e8-223f-4ed2-bd95-81c83f641284_ActionId">
    <vt:lpwstr>68a38823-2682-4266-9d36-20eed7fa0f47</vt:lpwstr>
  </property>
  <property fmtid="{D5CDD505-2E9C-101B-9397-08002B2CF9AE}" pid="8" name="MSIP_Label_b24820e8-223f-4ed2-bd95-81c83f641284_ContentBits">
    <vt:lpwstr>0</vt:lpwstr>
  </property>
</Properties>
</file>